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79" r:id="rId3"/>
    <p:sldId id="280" r:id="rId4"/>
    <p:sldId id="281" r:id="rId5"/>
    <p:sldId id="282" r:id="rId6"/>
    <p:sldId id="283" r:id="rId7"/>
    <p:sldId id="277" r:id="rId8"/>
    <p:sldId id="278" r:id="rId9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9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96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3786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A6CE0D-4050-42E4-BD24-55CCC2306126}" type="datetimeFigureOut">
              <a:rPr lang="sk-SK" smtClean="0"/>
              <a:t>25. 6. 2025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9B3B6F-1FF9-42D5-8AD1-7786481BDF7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13047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CB6392-8EDF-8FC1-F0FE-E681C4B865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F90D50F-B458-B76A-7838-F43C7CF9FB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F63156D5-5532-673A-FCA5-2A03C00E0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66EA7-EFCC-4637-870A-9BF08869AC8E}" type="datetime1">
              <a:rPr lang="sk-SK" smtClean="0"/>
              <a:t>25. 6. 2025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FFF9C552-45E6-45AA-0BFD-955827ED2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/>
              <a:t>KEGA 010UPJŠ-4/2024 Využitie umelej inteligencie vo vyučovaní školskej informatiky na stredných školách</a:t>
            </a:r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FD0207A4-274F-770A-6F48-594F7427C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CB05E-5A4B-441A-9601-A88C1BD048A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62813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E67606-919E-F820-9184-B8043D67E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2FBF3BDA-CBE3-F1C7-59C8-7B43BE9A7E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A18D7745-5530-B0AA-17FF-0ED6B8716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50A7B-13B8-43C9-BF98-509CE19D7E59}" type="datetime1">
              <a:rPr lang="sk-SK" smtClean="0"/>
              <a:t>25. 6. 2025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29A964AF-3D4C-6890-DD51-962DB4323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/>
              <a:t>KEGA 010UPJŠ-4/2024 Využitie umelej inteligencie vo vyučovaní školskej informatiky na stredných školách</a:t>
            </a:r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2AE7D670-11CC-9A28-B8FB-82189A7D6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CB05E-5A4B-441A-9601-A88C1BD048A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94130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2B4D32F0-32FC-3180-2011-D5932CFE6D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06FE8EC4-7B46-59CA-5292-DE62CE1555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8740D60C-0144-EA86-6F21-EA023FDFB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2BAF4-4A95-4C0D-A93B-AB75DAF8E46B}" type="datetime1">
              <a:rPr lang="sk-SK" smtClean="0"/>
              <a:t>25. 6. 2025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9B8414C0-E766-D935-AEDE-F76BBB1A6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/>
              <a:t>KEGA 010UPJŠ-4/2024 Využitie umelej inteligencie vo vyučovaní školskej informatiky na stredných školách</a:t>
            </a:r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F1AA4C4B-8FB2-422B-ABFA-A1FF55C3D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CB05E-5A4B-441A-9601-A88C1BD048A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15584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85DB94-963B-F1BF-05E9-F22417E82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AB61E58-B8D7-7CEC-8A29-D3FB7744AC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1B3ADE0F-0815-3E1E-81DA-93D328E84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68AEB-97A5-48CA-AAE6-F0A84E9EC5FD}" type="datetime1">
              <a:rPr lang="sk-SK" smtClean="0"/>
              <a:t>25. 6. 2025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A36D43DF-794F-E0FB-FA46-06DE1C324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/>
              <a:t>KEGA 010UPJŠ-4/2024 Využitie umelej inteligencie vo vyučovaní školskej informatiky na stredných školách</a:t>
            </a:r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D2FC4CFE-7430-BC39-1DCD-4EDC02D2A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CB05E-5A4B-441A-9601-A88C1BD048A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55491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057441-A1D1-489E-175A-70EAB55A4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7FFB32A-4C8D-A42F-FF31-2741E6BD62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EC512EEE-CE5E-9B36-F17B-EE3FFB4BC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96987-C402-4BBC-85C4-3741046FE422}" type="datetime1">
              <a:rPr lang="sk-SK" smtClean="0"/>
              <a:t>25. 6. 2025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A503AB22-FB2E-0C1B-4CF0-875FA172A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/>
              <a:t>KEGA 010UPJŠ-4/2024 Využitie umelej inteligencie vo vyučovaní školskej informatiky na stredných školách</a:t>
            </a:r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B381D872-2E88-391A-F32B-C9ABD36E1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CB05E-5A4B-441A-9601-A88C1BD048A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77940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3DD414-BCB0-800B-CE64-D4A3F356B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9AFA237-B0D4-DF21-8BAD-74D34B5D67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7BC1A449-6A21-B89F-D606-79EF9D7501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AAF88A4C-769E-CF25-C52F-E4957D74E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D4D4F-6F92-4845-AE3B-6D04CFC76EA8}" type="datetime1">
              <a:rPr lang="sk-SK" smtClean="0"/>
              <a:t>25. 6. 2025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2A43B03F-CAE6-3ED2-6BAB-EF5CE8202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/>
              <a:t>KEGA 010UPJŠ-4/2024 Využitie umelej inteligencie vo vyučovaní školskej informatiky na stredných školách</a:t>
            </a:r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06B1D2D6-13E5-D12F-7698-B8FEE0AED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CB05E-5A4B-441A-9601-A88C1BD048A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22333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E68-0B06-501B-7260-DE0A5BC4D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63197E4-6E6C-B66D-765A-2D170F0F49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161135F8-1717-604B-ECC3-9684EE0830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1921F1A-AFD9-C4D5-B6FA-6BEE1D1C1D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A1F8F138-C369-9F00-D66D-3495F7D1B8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5534C170-51DB-5FE3-2B9A-EA898B49E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E2DC0-1DCD-4C90-9D84-DFD42380F464}" type="datetime1">
              <a:rPr lang="sk-SK" smtClean="0"/>
              <a:t>25. 6. 2025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4BAFA21E-32A7-0020-D3A2-9BF6242E0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/>
              <a:t>KEGA 010UPJŠ-4/2024 Využitie umelej inteligencie vo vyučovaní školskej informatiky na stredných školách</a:t>
            </a:r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42EFE9E6-7F8F-678D-B055-01E5FFF2D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CB05E-5A4B-441A-9601-A88C1BD048A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22209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AC18AB-EAC7-2757-6887-D2C414B95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52374DB6-2F73-55AF-4D14-2BA84137A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A61E0-B0DA-41BE-B8E8-A1367324DBE8}" type="datetime1">
              <a:rPr lang="sk-SK" smtClean="0"/>
              <a:t>25. 6. 2025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4F54CE38-6B10-332C-6C20-4647BD2C2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/>
              <a:t>KEGA 010UPJŠ-4/2024 Využitie umelej inteligencie vo vyučovaní školskej informatiky na stredných školách</a:t>
            </a:r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18465FCA-C8B5-8067-52B5-F9179B356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CB05E-5A4B-441A-9601-A88C1BD048A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60301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B9CBE776-29FE-8A62-8A81-B0FEEB157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29F8A-CB91-4467-9F81-9C443A2BF508}" type="datetime1">
              <a:rPr lang="sk-SK" smtClean="0"/>
              <a:t>25. 6. 2025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32DD27B4-BD62-F714-BBAE-A2E51C483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/>
              <a:t>KEGA 010UPJŠ-4/2024 Využitie umelej inteligencie vo vyučovaní školskej informatiky na stredných školách</a:t>
            </a: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42B90D78-B315-8907-00C5-DAD247660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CB05E-5A4B-441A-9601-A88C1BD048A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07601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AA09CD-D29F-8CDD-B882-29A0BEACD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0ADD2EC-F72C-2292-C8E3-B831050B96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4623CC4-D999-FCFE-053C-8EB35C9F0F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F341B8F5-C611-6A2D-C685-6ACC95458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51CC9-59A4-46F7-B738-F07DBFE0631C}" type="datetime1">
              <a:rPr lang="sk-SK" smtClean="0"/>
              <a:t>25. 6. 2025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5BB9EE47-8164-E16A-2340-F76649C7F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/>
              <a:t>KEGA 010UPJŠ-4/2024 Využitie umelej inteligencie vo vyučovaní školskej informatiky na stredných školách</a:t>
            </a:r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EFFAB572-5272-82E2-77EB-A98088A09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CB05E-5A4B-441A-9601-A88C1BD048A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5700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16DD50-7AFE-194E-D375-B467A5EF87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B53372E8-F175-00D8-7EF6-CF44BD1ED5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3E516FF-B394-1EA7-EF72-7303E28BF7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C4159FF3-1D28-7850-A9B2-3A590F7CB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EC659-1238-40A6-A5D0-25EC761B01C9}" type="datetime1">
              <a:rPr lang="sk-SK" smtClean="0"/>
              <a:t>25. 6. 2025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F66DA211-D693-1D7E-DB84-CC1702BA5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/>
              <a:t>KEGA 010UPJŠ-4/2024 Využitie umelej inteligencie vo vyučovaní školskej informatiky na stredných školách</a:t>
            </a:r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9CB022F2-5DD1-6EAA-9287-1E53E0F4F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CB05E-5A4B-441A-9601-A88C1BD048A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33200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C908F8DE-2C49-127E-4D28-DA3EFF68F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A97A9C7-182E-59F9-1730-CDDB76C485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7D6318D2-01F0-6981-5F63-BF20EBE20E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FBF0C8F-94C1-4AD9-A513-3D1A998595EC}" type="datetime1">
              <a:rPr lang="sk-SK" smtClean="0"/>
              <a:t>25. 6. 2025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28E90A2-7BD8-FC05-6D2F-12A6329603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749879" y="6356350"/>
            <a:ext cx="46810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sk-SK" dirty="0"/>
              <a:t>KEGA 010UPJŠ-4/2024 Využitie umelej inteligencie vo vyučovaní školskej informatiky na stredných školách</a:t>
            </a:r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B622FAC8-0034-7524-3610-A41CF6D8FD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BFCB05E-5A4B-441A-9601-A88C1BD048A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10450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jan.gunis@upjs.sk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C0D705-09D8-22A6-D94F-31F78AA9F0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k-SK" dirty="0"/>
              <a:t>AI - prvé aktivity s počítačom</a:t>
            </a:r>
            <a:br>
              <a:rPr lang="sk-SK" dirty="0"/>
            </a:br>
            <a:r>
              <a:rPr lang="sk-SK" sz="4400" dirty="0"/>
              <a:t>Ako naučiť počítač hrať </a:t>
            </a:r>
            <a:r>
              <a:rPr lang="sk-SK" sz="4400" dirty="0" err="1"/>
              <a:t>piškvorky</a:t>
            </a:r>
            <a:endParaRPr lang="sk-SK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8F5ED3E-CBFF-8982-ABED-92384A4E90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67328"/>
            <a:ext cx="9144000" cy="2222310"/>
          </a:xfrm>
        </p:spPr>
        <p:txBody>
          <a:bodyPr>
            <a:normAutofit fontScale="92500" lnSpcReduction="10000"/>
          </a:bodyPr>
          <a:lstStyle/>
          <a:p>
            <a:r>
              <a:rPr lang="sk-SK" dirty="0"/>
              <a:t>Séria </a:t>
            </a:r>
            <a:r>
              <a:rPr lang="sk-SK" dirty="0" err="1"/>
              <a:t>webinárov</a:t>
            </a:r>
            <a:r>
              <a:rPr lang="sk-SK" dirty="0"/>
              <a:t> pre učiteľov informatiky - Umelá inteligencia v informatickom vzdelávaní</a:t>
            </a:r>
          </a:p>
          <a:p>
            <a:endParaRPr lang="sk-SK" dirty="0"/>
          </a:p>
          <a:p>
            <a:r>
              <a:rPr lang="sk-SK" dirty="0"/>
              <a:t>Ján Guniš, PF UPJŠ v Košiciach</a:t>
            </a:r>
          </a:p>
          <a:p>
            <a:endParaRPr lang="sk-SK" dirty="0"/>
          </a:p>
          <a:p>
            <a:r>
              <a:rPr lang="sk-SK" dirty="0"/>
              <a:t>25. 6. 2025 15:00-16:00</a:t>
            </a:r>
          </a:p>
          <a:p>
            <a:endParaRPr lang="sk-SK" dirty="0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C41BC378-808C-50F1-792B-B3AC3AF98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24001" y="6371770"/>
            <a:ext cx="9666514" cy="486229"/>
          </a:xfrm>
        </p:spPr>
        <p:txBody>
          <a:bodyPr/>
          <a:lstStyle/>
          <a:p>
            <a:r>
              <a:rPr lang="sk-SK" dirty="0"/>
              <a:t>KEGA 010UPJŠ-4/2024 Využitie umelej inteligencie vo vyučovaní školskej informatiky na stredných školách</a:t>
            </a:r>
          </a:p>
        </p:txBody>
      </p:sp>
    </p:spTree>
    <p:extLst>
      <p:ext uri="{BB962C8B-B14F-4D97-AF65-F5344CB8AC3E}">
        <p14:creationId xmlns:p14="http://schemas.microsoft.com/office/powerpoint/2010/main" val="2645033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53E387-65AE-2D85-A75C-FDFA2FF91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AI - prvé aktivity s počítačom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1D3A5DA-9050-18E1-2575-DFF9AEC00E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ako sme učili hrať krokodíla mini dámu 3x3,</a:t>
            </a:r>
          </a:p>
          <a:p>
            <a:r>
              <a:rPr lang="sk-SK" dirty="0"/>
              <a:t>paralela s hrou </a:t>
            </a:r>
            <a:r>
              <a:rPr lang="sk-SK" dirty="0" err="1"/>
              <a:t>TicTacToe</a:t>
            </a:r>
            <a:r>
              <a:rPr lang="sk-SK" dirty="0"/>
              <a:t> (</a:t>
            </a:r>
            <a:r>
              <a:rPr lang="sk-SK" dirty="0" err="1"/>
              <a:t>piškvorky</a:t>
            </a:r>
            <a:r>
              <a:rPr lang="sk-SK" dirty="0"/>
              <a:t> 3x3),</a:t>
            </a:r>
          </a:p>
          <a:p>
            <a:r>
              <a:rPr lang="sk-SK" dirty="0"/>
              <a:t>implementácia "učiacej sa siete" v jazyku </a:t>
            </a:r>
            <a:r>
              <a:rPr lang="sk-SK" dirty="0" err="1"/>
              <a:t>Python</a:t>
            </a:r>
            <a:r>
              <a:rPr lang="sk-SK" dirty="0"/>
              <a:t>,</a:t>
            </a:r>
          </a:p>
          <a:p>
            <a:r>
              <a:rPr lang="sk-SK" dirty="0"/>
              <a:t>algoritmus trénovania,</a:t>
            </a:r>
          </a:p>
          <a:p>
            <a:r>
              <a:rPr lang="sk-SK" dirty="0"/>
              <a:t>trénovanie siete,</a:t>
            </a:r>
          </a:p>
          <a:p>
            <a:r>
              <a:rPr lang="sk-SK" dirty="0"/>
              <a:t>čo ďalej?</a:t>
            </a:r>
          </a:p>
          <a:p>
            <a:r>
              <a:rPr lang="sk-SK" dirty="0"/>
              <a:t>diskusia a otázky</a:t>
            </a:r>
          </a:p>
          <a:p>
            <a:endParaRPr lang="sk-SK" dirty="0"/>
          </a:p>
          <a:p>
            <a:endParaRPr lang="sk-SK" dirty="0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EDF354C5-ECF2-C1DF-26A9-0AA358935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KEGA 010UPJŠ-4/2024 Využitie umelej inteligencie vo vyučovaní školskej informatiky na stredných školách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93726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EB1170-AC52-2BDC-A79E-AD1DFA638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Ako sa učil krokodíl hrať mini dámu</a:t>
            </a:r>
            <a:endParaRPr lang="sk-SK" dirty="0"/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833BAA75-6437-C0B6-9152-FFAB54CA45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/>
              <a:t>priebeh hry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A28D187-3BF0-E5F2-1A00-CB970E437D9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sk-SK" dirty="0"/>
              <a:t>začína opica</a:t>
            </a:r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sk-SK" dirty="0"/>
              <a:t>krokodíl náhodne vyberie jeden z dostupných ťahov v danej situácii</a:t>
            </a:r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sk-SK" dirty="0"/>
              <a:t>ak krokodíl prehrá, posledný ťah odoberie z dostupných ťahov </a:t>
            </a:r>
          </a:p>
        </p:txBody>
      </p:sp>
      <p:sp>
        <p:nvSpPr>
          <p:cNvPr id="8" name="Zástupný text 7">
            <a:extLst>
              <a:ext uri="{FF2B5EF4-FFF2-40B4-BE49-F238E27FC236}">
                <a16:creationId xmlns:a16="http://schemas.microsoft.com/office/drawing/2014/main" id="{8767568C-9F16-4574-DCD5-B447CFA7E7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k-SK" dirty="0"/>
              <a:t>povolené ťahy</a:t>
            </a:r>
          </a:p>
        </p:txBody>
      </p:sp>
      <p:sp>
        <p:nvSpPr>
          <p:cNvPr id="9" name="Zástupný objekt pre obsah 8">
            <a:extLst>
              <a:ext uri="{FF2B5EF4-FFF2-40B4-BE49-F238E27FC236}">
                <a16:creationId xmlns:a16="http://schemas.microsoft.com/office/drawing/2014/main" id="{8E57100F-E0C7-9B87-4CC9-A544F11A3FDA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endParaRPr lang="sk-SK" dirty="0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95EF4F04-891C-BFB6-D7A8-9D54943FE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KEGA 010UPJŠ-4/2024 Využitie umelej inteligencie vo vyučovaní školskej informatiky na stredných školách</a:t>
            </a:r>
            <a:endParaRPr lang="sk-SK" dirty="0"/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3046B2AB-03CB-FD25-BF4F-1E2A92BAEC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7411" y="2469316"/>
            <a:ext cx="1327803" cy="1325563"/>
          </a:xfrm>
          <a:prstGeom prst="rect">
            <a:avLst/>
          </a:prstGeom>
        </p:spPr>
      </p:pic>
      <p:pic>
        <p:nvPicPr>
          <p:cNvPr id="11" name="Obrázok 10">
            <a:extLst>
              <a:ext uri="{FF2B5EF4-FFF2-40B4-BE49-F238E27FC236}">
                <a16:creationId xmlns:a16="http://schemas.microsoft.com/office/drawing/2014/main" id="{A667AA77-D08D-225C-DDBB-637CCC53FED5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b="4609"/>
          <a:stretch/>
        </p:blipFill>
        <p:spPr>
          <a:xfrm>
            <a:off x="6194427" y="2505075"/>
            <a:ext cx="4317099" cy="3829300"/>
          </a:xfrm>
          <a:prstGeom prst="rect">
            <a:avLst/>
          </a:prstGeom>
        </p:spPr>
      </p:pic>
      <p:sp>
        <p:nvSpPr>
          <p:cNvPr id="12" name="Ovál 11">
            <a:extLst>
              <a:ext uri="{FF2B5EF4-FFF2-40B4-BE49-F238E27FC236}">
                <a16:creationId xmlns:a16="http://schemas.microsoft.com/office/drawing/2014/main" id="{2E099770-C665-B6E3-6646-679B55E588FE}"/>
              </a:ext>
            </a:extLst>
          </p:cNvPr>
          <p:cNvSpPr/>
          <p:nvPr/>
        </p:nvSpPr>
        <p:spPr>
          <a:xfrm>
            <a:off x="7356601" y="2997873"/>
            <a:ext cx="268450" cy="26845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3" name="Ovál 12">
            <a:extLst>
              <a:ext uri="{FF2B5EF4-FFF2-40B4-BE49-F238E27FC236}">
                <a16:creationId xmlns:a16="http://schemas.microsoft.com/office/drawing/2014/main" id="{99EA0789-1ED4-8F42-2E7F-3712A9932EC2}"/>
              </a:ext>
            </a:extLst>
          </p:cNvPr>
          <p:cNvSpPr/>
          <p:nvPr/>
        </p:nvSpPr>
        <p:spPr>
          <a:xfrm>
            <a:off x="7625051" y="2764699"/>
            <a:ext cx="268450" cy="2684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4" name="Ovál 13">
            <a:extLst>
              <a:ext uri="{FF2B5EF4-FFF2-40B4-BE49-F238E27FC236}">
                <a16:creationId xmlns:a16="http://schemas.microsoft.com/office/drawing/2014/main" id="{962A0DB2-2E97-3E0A-133E-F7C6E825AA7C}"/>
              </a:ext>
            </a:extLst>
          </p:cNvPr>
          <p:cNvSpPr/>
          <p:nvPr/>
        </p:nvSpPr>
        <p:spPr>
          <a:xfrm>
            <a:off x="7625051" y="3159577"/>
            <a:ext cx="268450" cy="268450"/>
          </a:xfrm>
          <a:prstGeom prst="ellipse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5" name="Ovál 14">
            <a:extLst>
              <a:ext uri="{FF2B5EF4-FFF2-40B4-BE49-F238E27FC236}">
                <a16:creationId xmlns:a16="http://schemas.microsoft.com/office/drawing/2014/main" id="{848DB370-E2C1-1CAA-13D7-1BE093387902}"/>
              </a:ext>
            </a:extLst>
          </p:cNvPr>
          <p:cNvSpPr/>
          <p:nvPr/>
        </p:nvSpPr>
        <p:spPr>
          <a:xfrm>
            <a:off x="7893501" y="2950285"/>
            <a:ext cx="268450" cy="268450"/>
          </a:xfrm>
          <a:prstGeom prst="ellipse">
            <a:avLst/>
          </a:prstGeom>
          <a:solidFill>
            <a:srgbClr val="C898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6" name="Ovál 15">
            <a:extLst>
              <a:ext uri="{FF2B5EF4-FFF2-40B4-BE49-F238E27FC236}">
                <a16:creationId xmlns:a16="http://schemas.microsoft.com/office/drawing/2014/main" id="{68851BE4-2224-9107-E771-54EEFDDE3472}"/>
              </a:ext>
            </a:extLst>
          </p:cNvPr>
          <p:cNvSpPr/>
          <p:nvPr/>
        </p:nvSpPr>
        <p:spPr>
          <a:xfrm>
            <a:off x="7490826" y="4316537"/>
            <a:ext cx="268450" cy="26845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7" name="Ovál 16">
            <a:extLst>
              <a:ext uri="{FF2B5EF4-FFF2-40B4-BE49-F238E27FC236}">
                <a16:creationId xmlns:a16="http://schemas.microsoft.com/office/drawing/2014/main" id="{DE0ADF5E-A20F-8C73-20D0-1C7882ED4A56}"/>
              </a:ext>
            </a:extLst>
          </p:cNvPr>
          <p:cNvSpPr/>
          <p:nvPr/>
        </p:nvSpPr>
        <p:spPr>
          <a:xfrm>
            <a:off x="9571951" y="3045461"/>
            <a:ext cx="268450" cy="26845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8" name="Ovál 17">
            <a:extLst>
              <a:ext uri="{FF2B5EF4-FFF2-40B4-BE49-F238E27FC236}">
                <a16:creationId xmlns:a16="http://schemas.microsoft.com/office/drawing/2014/main" id="{D879B541-90C6-8AA8-FBF7-7D760A2BACCD}"/>
              </a:ext>
            </a:extLst>
          </p:cNvPr>
          <p:cNvSpPr/>
          <p:nvPr/>
        </p:nvSpPr>
        <p:spPr>
          <a:xfrm>
            <a:off x="9840401" y="2812287"/>
            <a:ext cx="268450" cy="2684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9" name="Ovál 18">
            <a:extLst>
              <a:ext uri="{FF2B5EF4-FFF2-40B4-BE49-F238E27FC236}">
                <a16:creationId xmlns:a16="http://schemas.microsoft.com/office/drawing/2014/main" id="{1E8EFDEC-0168-0B30-832A-BD1C71841298}"/>
              </a:ext>
            </a:extLst>
          </p:cNvPr>
          <p:cNvSpPr/>
          <p:nvPr/>
        </p:nvSpPr>
        <p:spPr>
          <a:xfrm>
            <a:off x="9840401" y="3207165"/>
            <a:ext cx="268450" cy="268450"/>
          </a:xfrm>
          <a:prstGeom prst="ellipse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0" name="Ovál 19">
            <a:extLst>
              <a:ext uri="{FF2B5EF4-FFF2-40B4-BE49-F238E27FC236}">
                <a16:creationId xmlns:a16="http://schemas.microsoft.com/office/drawing/2014/main" id="{2F6659A2-677E-8E7D-6A9E-2FCAA0AA1983}"/>
              </a:ext>
            </a:extLst>
          </p:cNvPr>
          <p:cNvSpPr/>
          <p:nvPr/>
        </p:nvSpPr>
        <p:spPr>
          <a:xfrm>
            <a:off x="9598704" y="4283273"/>
            <a:ext cx="268450" cy="26845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1" name="Ovál 20">
            <a:extLst>
              <a:ext uri="{FF2B5EF4-FFF2-40B4-BE49-F238E27FC236}">
                <a16:creationId xmlns:a16="http://schemas.microsoft.com/office/drawing/2014/main" id="{C2FC303E-4EE9-3FB0-5E63-28D0D3AD5B14}"/>
              </a:ext>
            </a:extLst>
          </p:cNvPr>
          <p:cNvSpPr/>
          <p:nvPr/>
        </p:nvSpPr>
        <p:spPr>
          <a:xfrm>
            <a:off x="9867154" y="4050099"/>
            <a:ext cx="268450" cy="2684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2" name="Ovál 21">
            <a:extLst>
              <a:ext uri="{FF2B5EF4-FFF2-40B4-BE49-F238E27FC236}">
                <a16:creationId xmlns:a16="http://schemas.microsoft.com/office/drawing/2014/main" id="{B85F44B4-A831-C709-AD60-D369921D0C17}"/>
              </a:ext>
            </a:extLst>
          </p:cNvPr>
          <p:cNvSpPr/>
          <p:nvPr/>
        </p:nvSpPr>
        <p:spPr>
          <a:xfrm>
            <a:off x="7455858" y="5521085"/>
            <a:ext cx="268450" cy="26845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3" name="Ovál 22">
            <a:extLst>
              <a:ext uri="{FF2B5EF4-FFF2-40B4-BE49-F238E27FC236}">
                <a16:creationId xmlns:a16="http://schemas.microsoft.com/office/drawing/2014/main" id="{A4220BE9-A189-2AD6-240E-9100255121D8}"/>
              </a:ext>
            </a:extLst>
          </p:cNvPr>
          <p:cNvSpPr/>
          <p:nvPr/>
        </p:nvSpPr>
        <p:spPr>
          <a:xfrm>
            <a:off x="7724308" y="5682789"/>
            <a:ext cx="268450" cy="268450"/>
          </a:xfrm>
          <a:prstGeom prst="ellipse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4" name="Ovál 23">
            <a:extLst>
              <a:ext uri="{FF2B5EF4-FFF2-40B4-BE49-F238E27FC236}">
                <a16:creationId xmlns:a16="http://schemas.microsoft.com/office/drawing/2014/main" id="{9A3944FE-C0F2-F9CE-A40E-9879996C93BB}"/>
              </a:ext>
            </a:extLst>
          </p:cNvPr>
          <p:cNvSpPr/>
          <p:nvPr/>
        </p:nvSpPr>
        <p:spPr>
          <a:xfrm>
            <a:off x="9551597" y="5521085"/>
            <a:ext cx="268450" cy="26845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5" name="Ovál 24">
            <a:extLst>
              <a:ext uri="{FF2B5EF4-FFF2-40B4-BE49-F238E27FC236}">
                <a16:creationId xmlns:a16="http://schemas.microsoft.com/office/drawing/2014/main" id="{3853C1E3-C109-8585-4183-55891F4D3265}"/>
              </a:ext>
            </a:extLst>
          </p:cNvPr>
          <p:cNvSpPr/>
          <p:nvPr/>
        </p:nvSpPr>
        <p:spPr>
          <a:xfrm>
            <a:off x="9820047" y="5287911"/>
            <a:ext cx="268450" cy="2684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6" name="Ovál 25">
            <a:extLst>
              <a:ext uri="{FF2B5EF4-FFF2-40B4-BE49-F238E27FC236}">
                <a16:creationId xmlns:a16="http://schemas.microsoft.com/office/drawing/2014/main" id="{32F08C58-8BCD-1FCF-5444-2C5840015FD8}"/>
              </a:ext>
            </a:extLst>
          </p:cNvPr>
          <p:cNvSpPr/>
          <p:nvPr/>
        </p:nvSpPr>
        <p:spPr>
          <a:xfrm>
            <a:off x="9820047" y="5682789"/>
            <a:ext cx="268450" cy="268450"/>
          </a:xfrm>
          <a:prstGeom prst="ellipse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7" name="Ovál 26">
            <a:extLst>
              <a:ext uri="{FF2B5EF4-FFF2-40B4-BE49-F238E27FC236}">
                <a16:creationId xmlns:a16="http://schemas.microsoft.com/office/drawing/2014/main" id="{D19ED1A5-9805-0EE7-293B-A445C4B73EF5}"/>
              </a:ext>
            </a:extLst>
          </p:cNvPr>
          <p:cNvSpPr/>
          <p:nvPr/>
        </p:nvSpPr>
        <p:spPr>
          <a:xfrm>
            <a:off x="10088497" y="5473497"/>
            <a:ext cx="268450" cy="268450"/>
          </a:xfrm>
          <a:prstGeom prst="ellipse">
            <a:avLst/>
          </a:prstGeom>
          <a:solidFill>
            <a:srgbClr val="C898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8794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1B6031-4CF1-4536-7756-F7AEF1626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Paralely s krokodílom a opicou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F7A07DD-0E23-7F41-C76D-78E23DEE5CA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/>
              <a:t>opica-krokodíl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3760E2DC-436B-65B0-5C7A-162508684FE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dirty="0"/>
              <a:t>mini dáma</a:t>
            </a:r>
          </a:p>
          <a:p>
            <a:r>
              <a:rPr lang="sk-SK" dirty="0"/>
              <a:t>začína opica</a:t>
            </a:r>
          </a:p>
          <a:p>
            <a:r>
              <a:rPr lang="sk-SK" dirty="0"/>
              <a:t>všetky situácie sú vopred známe (symetricky)</a:t>
            </a:r>
          </a:p>
          <a:p>
            <a:r>
              <a:rPr lang="sk-SK" dirty="0"/>
              <a:t>v každej situácii sú možné ťahy dané</a:t>
            </a:r>
          </a:p>
          <a:p>
            <a:r>
              <a:rPr lang="sk-SK" dirty="0"/>
              <a:t>po prehre odstránime posledný ťah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4925AFC-6707-BBBC-6391-1162D33422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k-SK" dirty="0">
                <a:solidFill>
                  <a:srgbClr val="FF0000"/>
                </a:solidFill>
              </a:rPr>
              <a:t>hráč</a:t>
            </a:r>
            <a:r>
              <a:rPr lang="sk-SK" dirty="0"/>
              <a:t> - </a:t>
            </a:r>
            <a:r>
              <a:rPr lang="sk-SK" dirty="0">
                <a:solidFill>
                  <a:schemeClr val="accent6">
                    <a:lumMod val="50000"/>
                  </a:schemeClr>
                </a:solidFill>
              </a:rPr>
              <a:t>počítač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A20209B2-380C-730E-939E-F84CC864976A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dirty="0" err="1"/>
              <a:t>piškvorky</a:t>
            </a:r>
            <a:r>
              <a:rPr lang="sk-SK" dirty="0"/>
              <a:t> 3x3 (zatiaľ)</a:t>
            </a:r>
          </a:p>
          <a:p>
            <a:r>
              <a:rPr lang="sk-SK" dirty="0"/>
              <a:t>náhodne určíme začínajúceho</a:t>
            </a:r>
          </a:p>
          <a:p>
            <a:r>
              <a:rPr lang="sk-SK" dirty="0"/>
              <a:t>situácie budeme pridávať postupne (symetrie zatiaľ nie)</a:t>
            </a:r>
          </a:p>
          <a:p>
            <a:r>
              <a:rPr lang="sk-SK" dirty="0"/>
              <a:t>v každej situácii si možné ťahy definujeme (voľné políčka)</a:t>
            </a:r>
          </a:p>
          <a:p>
            <a:r>
              <a:rPr lang="sk-SK" dirty="0"/>
              <a:t>po prehre odstránime od konca všetky ťahy, ktoré boli jediné možné (až po prvú možnosť voľby)</a:t>
            </a:r>
          </a:p>
        </p:txBody>
      </p:sp>
      <p:sp>
        <p:nvSpPr>
          <p:cNvPr id="7" name="Zástupný objekt pre pätu 6">
            <a:extLst>
              <a:ext uri="{FF2B5EF4-FFF2-40B4-BE49-F238E27FC236}">
                <a16:creationId xmlns:a16="http://schemas.microsoft.com/office/drawing/2014/main" id="{DEFFA285-A9D6-94D2-58CA-11C84D020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KEGA 010UPJŠ-4/2024 Využitie umelej inteligencie vo vyučovaní školskej informatiky na stredných školách</a:t>
            </a:r>
            <a:endParaRPr lang="sk-SK" dirty="0"/>
          </a:p>
        </p:txBody>
      </p:sp>
      <p:sp>
        <p:nvSpPr>
          <p:cNvPr id="8" name="BlokTextu 7">
            <a:extLst>
              <a:ext uri="{FF2B5EF4-FFF2-40B4-BE49-F238E27FC236}">
                <a16:creationId xmlns:a16="http://schemas.microsoft.com/office/drawing/2014/main" id="{A5BB8B7B-988F-BA18-AAF6-9140D51EE16C}"/>
              </a:ext>
            </a:extLst>
          </p:cNvPr>
          <p:cNvSpPr txBox="1"/>
          <p:nvPr/>
        </p:nvSpPr>
        <p:spPr>
          <a:xfrm>
            <a:off x="10751281" y="1876723"/>
            <a:ext cx="1011815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. </a:t>
            </a:r>
            <a:r>
              <a:rPr lang="pt-BR" b="1" dirty="0">
                <a:solidFill>
                  <a:schemeClr val="accent6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b="1" dirty="0">
                <a:solidFill>
                  <a:schemeClr val="accent6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pt-BR" b="1" dirty="0">
                <a:solidFill>
                  <a:schemeClr val="accent6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</a:t>
            </a:r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 . </a:t>
            </a:r>
          </a:p>
          <a:p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. . </a:t>
            </a:r>
            <a:r>
              <a:rPr lang="pt-B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</a:t>
            </a:r>
            <a:endParaRPr lang="sk-SK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10" name="Obrázok 9">
            <a:extLst>
              <a:ext uri="{FF2B5EF4-FFF2-40B4-BE49-F238E27FC236}">
                <a16:creationId xmlns:a16="http://schemas.microsoft.com/office/drawing/2014/main" id="{1E404166-E48F-5D91-BD65-3A9401CA1A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611" y="1862138"/>
            <a:ext cx="9525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3065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2ECD88E3-A5E4-2592-6E0F-5CF952BE2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Implementácia</a:t>
            </a:r>
          </a:p>
        </p:txBody>
      </p:sp>
      <p:sp>
        <p:nvSpPr>
          <p:cNvPr id="9" name="Zástupný objekt pre obsah 8">
            <a:extLst>
              <a:ext uri="{FF2B5EF4-FFF2-40B4-BE49-F238E27FC236}">
                <a16:creationId xmlns:a16="http://schemas.microsoft.com/office/drawing/2014/main" id="{7C6BDD06-3C06-E745-3870-5E87077CCD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2540"/>
            <a:ext cx="11156576" cy="4824423"/>
          </a:xfrm>
        </p:spPr>
        <p:txBody>
          <a:bodyPr>
            <a:normAutofit fontScale="92500" lnSpcReduction="20000"/>
          </a:bodyPr>
          <a:lstStyle/>
          <a:p>
            <a:r>
              <a:rPr lang="sk-SK" dirty="0"/>
              <a:t>reprezentácia</a:t>
            </a:r>
            <a:br>
              <a:rPr lang="en-US" dirty="0"/>
            </a:br>
            <a:r>
              <a:rPr lang="sk-SK" dirty="0"/>
              <a:t>situácie:</a:t>
            </a:r>
            <a:r>
              <a:rPr lang="en-US" dirty="0"/>
              <a:t>      </a:t>
            </a:r>
            <a:r>
              <a:rPr lang="sk-SK" dirty="0"/>
              <a:t>       </a:t>
            </a:r>
            <a:r>
              <a:rPr lang="en-US" dirty="0"/>
              <a:t>                      </a:t>
            </a:r>
            <a:r>
              <a:rPr lang="sk-SK" altLang="sk-SK" sz="2000" dirty="0">
                <a:solidFill>
                  <a:srgbClr val="080808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[[</a:t>
            </a:r>
            <a:r>
              <a:rPr lang="sk-SK" altLang="sk-SK" sz="2000" dirty="0">
                <a:solidFill>
                  <a:srgbClr val="067D17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'.'</a:t>
            </a:r>
            <a:r>
              <a:rPr lang="sk-SK" altLang="sk-SK" sz="2000" dirty="0">
                <a:solidFill>
                  <a:srgbClr val="080808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, </a:t>
            </a:r>
            <a:r>
              <a:rPr lang="sk-SK" altLang="sk-SK" sz="2000" dirty="0">
                <a:solidFill>
                  <a:srgbClr val="067D17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'X'</a:t>
            </a:r>
            <a:r>
              <a:rPr lang="sk-SK" altLang="sk-SK" sz="2000" dirty="0">
                <a:solidFill>
                  <a:srgbClr val="080808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, </a:t>
            </a:r>
            <a:r>
              <a:rPr lang="sk-SK" altLang="sk-SK" sz="2000" dirty="0">
                <a:solidFill>
                  <a:srgbClr val="067D17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'X'</a:t>
            </a:r>
            <a:r>
              <a:rPr lang="sk-SK" altLang="sk-SK" sz="2000" dirty="0">
                <a:solidFill>
                  <a:srgbClr val="080808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], [</a:t>
            </a:r>
            <a:r>
              <a:rPr lang="sk-SK" altLang="sk-SK" sz="2000" dirty="0">
                <a:solidFill>
                  <a:srgbClr val="067D17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'.'</a:t>
            </a:r>
            <a:r>
              <a:rPr lang="sk-SK" altLang="sk-SK" sz="2000" dirty="0">
                <a:solidFill>
                  <a:srgbClr val="080808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, </a:t>
            </a:r>
            <a:r>
              <a:rPr lang="sk-SK" altLang="sk-SK" sz="2000" dirty="0">
                <a:solidFill>
                  <a:srgbClr val="067D17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'O'</a:t>
            </a:r>
            <a:r>
              <a:rPr lang="sk-SK" altLang="sk-SK" sz="2000" dirty="0">
                <a:solidFill>
                  <a:srgbClr val="080808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, </a:t>
            </a:r>
            <a:r>
              <a:rPr lang="sk-SK" altLang="sk-SK" sz="2000" dirty="0">
                <a:solidFill>
                  <a:srgbClr val="067D17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'.'</a:t>
            </a:r>
            <a:r>
              <a:rPr lang="sk-SK" altLang="sk-SK" sz="2000" dirty="0">
                <a:solidFill>
                  <a:srgbClr val="080808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], [</a:t>
            </a:r>
            <a:r>
              <a:rPr lang="sk-SK" altLang="sk-SK" sz="2000" dirty="0">
                <a:solidFill>
                  <a:srgbClr val="067D17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'.'</a:t>
            </a:r>
            <a:r>
              <a:rPr lang="sk-SK" altLang="sk-SK" sz="2000" dirty="0">
                <a:solidFill>
                  <a:srgbClr val="080808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, </a:t>
            </a:r>
            <a:r>
              <a:rPr lang="sk-SK" altLang="sk-SK" sz="2000" dirty="0">
                <a:solidFill>
                  <a:srgbClr val="067D17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'.'</a:t>
            </a:r>
            <a:r>
              <a:rPr lang="sk-SK" altLang="sk-SK" sz="2000" dirty="0">
                <a:solidFill>
                  <a:srgbClr val="080808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, </a:t>
            </a:r>
            <a:r>
              <a:rPr lang="sk-SK" altLang="sk-SK" sz="2000" dirty="0">
                <a:solidFill>
                  <a:srgbClr val="067D17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'O'</a:t>
            </a:r>
            <a:r>
              <a:rPr lang="sk-SK" altLang="sk-SK" sz="2000" dirty="0">
                <a:solidFill>
                  <a:srgbClr val="080808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]]</a:t>
            </a:r>
            <a:br>
              <a:rPr lang="en-US" altLang="sk-SK" sz="2000" dirty="0">
                <a:solidFill>
                  <a:srgbClr val="080808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</a:br>
            <a:endParaRPr lang="en-US" dirty="0"/>
          </a:p>
          <a:p>
            <a:r>
              <a:rPr lang="en-US" dirty="0" err="1"/>
              <a:t>mo</a:t>
            </a:r>
            <a:r>
              <a:rPr lang="sk-SK" dirty="0" err="1"/>
              <a:t>žné</a:t>
            </a:r>
            <a:r>
              <a:rPr lang="sk-SK" dirty="0"/>
              <a:t> ťahy</a:t>
            </a:r>
            <a:r>
              <a:rPr lang="en-US" dirty="0"/>
              <a:t>:</a:t>
            </a:r>
            <a:r>
              <a:rPr lang="sk-SK" dirty="0"/>
              <a:t> </a:t>
            </a:r>
            <a:r>
              <a:rPr lang="sk-SK" altLang="sk-SK" sz="2000" dirty="0">
                <a:solidFill>
                  <a:srgbClr val="080808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[[</a:t>
            </a:r>
            <a:r>
              <a:rPr lang="sk-SK" altLang="sk-SK" sz="2000" dirty="0">
                <a:solidFill>
                  <a:srgbClr val="1750EB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0</a:t>
            </a:r>
            <a:r>
              <a:rPr lang="sk-SK" altLang="sk-SK" sz="2000" dirty="0">
                <a:solidFill>
                  <a:srgbClr val="080808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, </a:t>
            </a:r>
            <a:r>
              <a:rPr lang="sk-SK" altLang="sk-SK" sz="2000" dirty="0">
                <a:solidFill>
                  <a:srgbClr val="1750EB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0</a:t>
            </a:r>
            <a:r>
              <a:rPr lang="sk-SK" altLang="sk-SK" sz="2000" dirty="0">
                <a:solidFill>
                  <a:srgbClr val="080808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], [</a:t>
            </a:r>
            <a:r>
              <a:rPr lang="sk-SK" altLang="sk-SK" sz="2000" dirty="0">
                <a:solidFill>
                  <a:srgbClr val="1750EB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1</a:t>
            </a:r>
            <a:r>
              <a:rPr lang="sk-SK" altLang="sk-SK" sz="2000" dirty="0">
                <a:solidFill>
                  <a:srgbClr val="080808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, </a:t>
            </a:r>
            <a:r>
              <a:rPr lang="sk-SK" altLang="sk-SK" sz="2000" dirty="0">
                <a:solidFill>
                  <a:srgbClr val="1750EB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0</a:t>
            </a:r>
            <a:r>
              <a:rPr lang="sk-SK" altLang="sk-SK" sz="2000" dirty="0">
                <a:solidFill>
                  <a:srgbClr val="080808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], [</a:t>
            </a:r>
            <a:r>
              <a:rPr lang="sk-SK" altLang="sk-SK" sz="2000" dirty="0">
                <a:solidFill>
                  <a:srgbClr val="1750EB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1</a:t>
            </a:r>
            <a:r>
              <a:rPr lang="sk-SK" altLang="sk-SK" sz="2000" dirty="0">
                <a:solidFill>
                  <a:srgbClr val="080808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, </a:t>
            </a:r>
            <a:r>
              <a:rPr lang="sk-SK" altLang="sk-SK" sz="2000" dirty="0">
                <a:solidFill>
                  <a:srgbClr val="1750EB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2</a:t>
            </a:r>
            <a:r>
              <a:rPr lang="sk-SK" altLang="sk-SK" sz="2000" dirty="0">
                <a:solidFill>
                  <a:srgbClr val="080808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], [</a:t>
            </a:r>
            <a:r>
              <a:rPr lang="sk-SK" altLang="sk-SK" sz="2000" dirty="0">
                <a:solidFill>
                  <a:srgbClr val="1750EB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2</a:t>
            </a:r>
            <a:r>
              <a:rPr lang="sk-SK" altLang="sk-SK" sz="2000" dirty="0">
                <a:solidFill>
                  <a:srgbClr val="080808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, </a:t>
            </a:r>
            <a:r>
              <a:rPr lang="sk-SK" altLang="sk-SK" sz="2000" dirty="0">
                <a:solidFill>
                  <a:srgbClr val="1750EB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0</a:t>
            </a:r>
            <a:r>
              <a:rPr lang="sk-SK" altLang="sk-SK" sz="2000" dirty="0">
                <a:solidFill>
                  <a:srgbClr val="080808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], [</a:t>
            </a:r>
            <a:r>
              <a:rPr lang="sk-SK" altLang="sk-SK" sz="2000" dirty="0">
                <a:solidFill>
                  <a:srgbClr val="1750EB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2</a:t>
            </a:r>
            <a:r>
              <a:rPr lang="sk-SK" altLang="sk-SK" sz="2000" dirty="0">
                <a:solidFill>
                  <a:srgbClr val="080808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, </a:t>
            </a:r>
            <a:r>
              <a:rPr lang="sk-SK" altLang="sk-SK" sz="2000" dirty="0">
                <a:solidFill>
                  <a:srgbClr val="1750EB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1</a:t>
            </a:r>
            <a:r>
              <a:rPr lang="sk-SK" altLang="sk-SK" sz="2000" dirty="0">
                <a:solidFill>
                  <a:srgbClr val="080808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]]</a:t>
            </a:r>
            <a:br>
              <a:rPr lang="en-US" altLang="sk-SK" sz="2000" dirty="0">
                <a:solidFill>
                  <a:srgbClr val="080808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</a:br>
            <a:endParaRPr lang="sk-SK" altLang="sk-SK" sz="2000" dirty="0">
              <a:latin typeface="Consolas" panose="020B0609020204030204" pitchFamily="49" charset="0"/>
            </a:endParaRPr>
          </a:p>
          <a:p>
            <a:r>
              <a:rPr lang="en-US" dirty="0"/>
              <a:t>"</a:t>
            </a:r>
            <a:r>
              <a:rPr lang="en-US" dirty="0" err="1"/>
              <a:t>sie</a:t>
            </a:r>
            <a:r>
              <a:rPr lang="sk-SK" dirty="0"/>
              <a:t>ť</a:t>
            </a:r>
            <a:r>
              <a:rPr lang="en-US" dirty="0"/>
              <a:t>"</a:t>
            </a:r>
            <a:r>
              <a:rPr lang="sk-SK" dirty="0"/>
              <a:t> ktorá sa učí (mapujeme situácie na možné/dobré ťahy):</a:t>
            </a:r>
            <a:br>
              <a:rPr lang="sk-SK" dirty="0"/>
            </a:br>
            <a:br>
              <a:rPr lang="sk-SK" dirty="0"/>
            </a:br>
            <a:r>
              <a:rPr lang="sk-SK" altLang="sk-SK" sz="1600" dirty="0">
                <a:solidFill>
                  <a:srgbClr val="080808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{((</a:t>
            </a:r>
            <a:r>
              <a:rPr lang="sk-SK" altLang="sk-SK" sz="1600" dirty="0">
                <a:solidFill>
                  <a:srgbClr val="067D17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'.'</a:t>
            </a:r>
            <a:r>
              <a:rPr lang="sk-SK" altLang="sk-SK" sz="1600" dirty="0">
                <a:solidFill>
                  <a:srgbClr val="080808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, </a:t>
            </a:r>
            <a:r>
              <a:rPr lang="sk-SK" altLang="sk-SK" sz="1600" dirty="0">
                <a:solidFill>
                  <a:srgbClr val="067D17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'X'</a:t>
            </a:r>
            <a:r>
              <a:rPr lang="sk-SK" altLang="sk-SK" sz="1600" dirty="0">
                <a:solidFill>
                  <a:srgbClr val="080808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, </a:t>
            </a:r>
            <a:r>
              <a:rPr lang="sk-SK" altLang="sk-SK" sz="1600" dirty="0">
                <a:solidFill>
                  <a:srgbClr val="067D17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'X'</a:t>
            </a:r>
            <a:r>
              <a:rPr lang="sk-SK" altLang="sk-SK" sz="1600" dirty="0">
                <a:solidFill>
                  <a:srgbClr val="080808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), (</a:t>
            </a:r>
            <a:r>
              <a:rPr lang="sk-SK" altLang="sk-SK" sz="1600" dirty="0">
                <a:solidFill>
                  <a:srgbClr val="067D17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'.'</a:t>
            </a:r>
            <a:r>
              <a:rPr lang="sk-SK" altLang="sk-SK" sz="1600" dirty="0">
                <a:solidFill>
                  <a:srgbClr val="080808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, </a:t>
            </a:r>
            <a:r>
              <a:rPr lang="sk-SK" altLang="sk-SK" sz="1600" dirty="0">
                <a:solidFill>
                  <a:srgbClr val="067D17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'O'</a:t>
            </a:r>
            <a:r>
              <a:rPr lang="sk-SK" altLang="sk-SK" sz="1600" dirty="0">
                <a:solidFill>
                  <a:srgbClr val="080808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, </a:t>
            </a:r>
            <a:r>
              <a:rPr lang="sk-SK" altLang="sk-SK" sz="1600" dirty="0">
                <a:solidFill>
                  <a:srgbClr val="067D17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'.'</a:t>
            </a:r>
            <a:r>
              <a:rPr lang="sk-SK" altLang="sk-SK" sz="1600" dirty="0">
                <a:solidFill>
                  <a:srgbClr val="080808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), (</a:t>
            </a:r>
            <a:r>
              <a:rPr lang="sk-SK" altLang="sk-SK" sz="1600" dirty="0">
                <a:solidFill>
                  <a:srgbClr val="067D17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'.'</a:t>
            </a:r>
            <a:r>
              <a:rPr lang="sk-SK" altLang="sk-SK" sz="1600" dirty="0">
                <a:solidFill>
                  <a:srgbClr val="080808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, </a:t>
            </a:r>
            <a:r>
              <a:rPr lang="sk-SK" altLang="sk-SK" sz="1600" dirty="0">
                <a:solidFill>
                  <a:srgbClr val="067D17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'.'</a:t>
            </a:r>
            <a:r>
              <a:rPr lang="sk-SK" altLang="sk-SK" sz="1600" dirty="0">
                <a:solidFill>
                  <a:srgbClr val="080808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, </a:t>
            </a:r>
            <a:r>
              <a:rPr lang="sk-SK" altLang="sk-SK" sz="1600" dirty="0">
                <a:solidFill>
                  <a:srgbClr val="067D17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'O'</a:t>
            </a:r>
            <a:r>
              <a:rPr lang="sk-SK" altLang="sk-SK" sz="1600" dirty="0">
                <a:solidFill>
                  <a:srgbClr val="080808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)): [[</a:t>
            </a:r>
            <a:r>
              <a:rPr lang="sk-SK" altLang="sk-SK" sz="1600" dirty="0">
                <a:solidFill>
                  <a:srgbClr val="1750EB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0</a:t>
            </a:r>
            <a:r>
              <a:rPr lang="sk-SK" altLang="sk-SK" sz="1600" dirty="0">
                <a:solidFill>
                  <a:srgbClr val="080808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, </a:t>
            </a:r>
            <a:r>
              <a:rPr lang="sk-SK" altLang="sk-SK" sz="1600" dirty="0">
                <a:solidFill>
                  <a:srgbClr val="1750EB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0</a:t>
            </a:r>
            <a:r>
              <a:rPr lang="sk-SK" altLang="sk-SK" sz="1600" dirty="0">
                <a:solidFill>
                  <a:srgbClr val="080808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], [</a:t>
            </a:r>
            <a:r>
              <a:rPr lang="sk-SK" altLang="sk-SK" sz="1600" dirty="0">
                <a:solidFill>
                  <a:srgbClr val="1750EB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1</a:t>
            </a:r>
            <a:r>
              <a:rPr lang="sk-SK" altLang="sk-SK" sz="1600" dirty="0">
                <a:solidFill>
                  <a:srgbClr val="080808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, </a:t>
            </a:r>
            <a:r>
              <a:rPr lang="sk-SK" altLang="sk-SK" sz="1600" dirty="0">
                <a:solidFill>
                  <a:srgbClr val="1750EB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0</a:t>
            </a:r>
            <a:r>
              <a:rPr lang="sk-SK" altLang="sk-SK" sz="1600" dirty="0">
                <a:solidFill>
                  <a:srgbClr val="080808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], [</a:t>
            </a:r>
            <a:r>
              <a:rPr lang="sk-SK" altLang="sk-SK" sz="1600" dirty="0">
                <a:solidFill>
                  <a:srgbClr val="1750EB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1</a:t>
            </a:r>
            <a:r>
              <a:rPr lang="sk-SK" altLang="sk-SK" sz="1600" dirty="0">
                <a:solidFill>
                  <a:srgbClr val="080808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, </a:t>
            </a:r>
            <a:r>
              <a:rPr lang="sk-SK" altLang="sk-SK" sz="1600" dirty="0">
                <a:solidFill>
                  <a:srgbClr val="1750EB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2</a:t>
            </a:r>
            <a:r>
              <a:rPr lang="sk-SK" altLang="sk-SK" sz="1600" dirty="0">
                <a:solidFill>
                  <a:srgbClr val="080808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], [</a:t>
            </a:r>
            <a:r>
              <a:rPr lang="sk-SK" altLang="sk-SK" sz="1600" dirty="0">
                <a:solidFill>
                  <a:srgbClr val="1750EB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2</a:t>
            </a:r>
            <a:r>
              <a:rPr lang="sk-SK" altLang="sk-SK" sz="1600" dirty="0">
                <a:solidFill>
                  <a:srgbClr val="080808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, </a:t>
            </a:r>
            <a:r>
              <a:rPr lang="sk-SK" altLang="sk-SK" sz="1600" dirty="0">
                <a:solidFill>
                  <a:srgbClr val="1750EB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0</a:t>
            </a:r>
            <a:r>
              <a:rPr lang="sk-SK" altLang="sk-SK" sz="1600" dirty="0">
                <a:solidFill>
                  <a:srgbClr val="080808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], [</a:t>
            </a:r>
            <a:r>
              <a:rPr lang="sk-SK" altLang="sk-SK" sz="1600" dirty="0">
                <a:solidFill>
                  <a:srgbClr val="1750EB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2</a:t>
            </a:r>
            <a:r>
              <a:rPr lang="sk-SK" altLang="sk-SK" sz="1600" dirty="0">
                <a:solidFill>
                  <a:srgbClr val="080808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, </a:t>
            </a:r>
            <a:r>
              <a:rPr lang="sk-SK" altLang="sk-SK" sz="1600" dirty="0">
                <a:solidFill>
                  <a:srgbClr val="1750EB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1</a:t>
            </a:r>
            <a:r>
              <a:rPr lang="sk-SK" altLang="sk-SK" sz="1600" dirty="0">
                <a:solidFill>
                  <a:srgbClr val="080808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]],</a:t>
            </a:r>
            <a:br>
              <a:rPr lang="sk-SK" altLang="sk-SK" sz="1600" dirty="0">
                <a:solidFill>
                  <a:srgbClr val="080808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</a:br>
            <a:r>
              <a:rPr lang="sk-SK" altLang="sk-SK" sz="1600" dirty="0">
                <a:solidFill>
                  <a:srgbClr val="080808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 ...</a:t>
            </a:r>
            <a:br>
              <a:rPr lang="sk-SK" altLang="sk-SK" sz="1600" dirty="0">
                <a:solidFill>
                  <a:srgbClr val="080808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</a:br>
            <a:r>
              <a:rPr lang="sk-SK" altLang="sk-SK" sz="1600" dirty="0">
                <a:solidFill>
                  <a:srgbClr val="080808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}</a:t>
            </a:r>
            <a:br>
              <a:rPr lang="sk-SK" altLang="sk-SK" sz="1600" dirty="0">
                <a:solidFill>
                  <a:srgbClr val="080808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</a:br>
            <a:endParaRPr lang="sk-SK" altLang="sk-SK" sz="1600" dirty="0">
              <a:solidFill>
                <a:srgbClr val="080808"/>
              </a:solidFill>
              <a:latin typeface="Consolas" panose="020B0609020204030204" pitchFamily="49" charset="0"/>
              <a:cs typeface="JetBrains Mono" panose="02000009000000000000" pitchFamily="49" charset="0"/>
            </a:endParaRPr>
          </a:p>
          <a:p>
            <a:r>
              <a:rPr lang="sk-SK" altLang="sk-SK" dirty="0"/>
              <a:t>úprava siete po prehre: </a:t>
            </a:r>
            <a:br>
              <a:rPr lang="sk-SK" altLang="sk-SK" dirty="0"/>
            </a:br>
            <a:br>
              <a:rPr lang="sk-SK" altLang="sk-SK" dirty="0"/>
            </a:br>
            <a:br>
              <a:rPr lang="sk-SK" altLang="sk-SK" dirty="0"/>
            </a:br>
            <a:r>
              <a:rPr lang="sk-SK" altLang="sk-SK" dirty="0"/>
              <a:t>odstránime posledný ťah/posledné ťahy siete</a:t>
            </a:r>
            <a:br>
              <a:rPr lang="sk-SK" altLang="sk-SK" dirty="0"/>
            </a:br>
            <a:r>
              <a:rPr lang="en-US" altLang="sk-SK" sz="2200" dirty="0"/>
              <a:t>(</a:t>
            </a:r>
            <a:r>
              <a:rPr lang="sk-SK" altLang="sk-SK" sz="2200" dirty="0"/>
              <a:t>pamätáme si situácie hry a ťahy siete)</a:t>
            </a:r>
            <a:br>
              <a:rPr lang="sk-SK" altLang="sk-SK" sz="2200" dirty="0"/>
            </a:br>
            <a:br>
              <a:rPr lang="sk-SK" altLang="sk-SK" dirty="0"/>
            </a:br>
            <a:r>
              <a:rPr lang="sk-SK" altLang="sk-SK" sz="1700" dirty="0">
                <a:solidFill>
                  <a:srgbClr val="080808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{((</a:t>
            </a:r>
            <a:r>
              <a:rPr lang="sk-SK" altLang="sk-SK" sz="1700" dirty="0">
                <a:solidFill>
                  <a:srgbClr val="067D17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'.'</a:t>
            </a:r>
            <a:r>
              <a:rPr lang="sk-SK" altLang="sk-SK" sz="1700" dirty="0">
                <a:solidFill>
                  <a:srgbClr val="080808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, </a:t>
            </a:r>
            <a:r>
              <a:rPr lang="sk-SK" altLang="sk-SK" sz="1700" dirty="0">
                <a:solidFill>
                  <a:srgbClr val="067D17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'X'</a:t>
            </a:r>
            <a:r>
              <a:rPr lang="sk-SK" altLang="sk-SK" sz="1700" dirty="0">
                <a:solidFill>
                  <a:srgbClr val="080808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, </a:t>
            </a:r>
            <a:r>
              <a:rPr lang="sk-SK" altLang="sk-SK" sz="1700" dirty="0">
                <a:solidFill>
                  <a:srgbClr val="067D17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'X'</a:t>
            </a:r>
            <a:r>
              <a:rPr lang="sk-SK" altLang="sk-SK" sz="1700" dirty="0">
                <a:solidFill>
                  <a:srgbClr val="080808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), (</a:t>
            </a:r>
            <a:r>
              <a:rPr lang="sk-SK" altLang="sk-SK" sz="1700" dirty="0">
                <a:solidFill>
                  <a:srgbClr val="067D17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'X'</a:t>
            </a:r>
            <a:r>
              <a:rPr lang="sk-SK" altLang="sk-SK" sz="1700" dirty="0">
                <a:solidFill>
                  <a:srgbClr val="080808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, </a:t>
            </a:r>
            <a:r>
              <a:rPr lang="sk-SK" altLang="sk-SK" sz="1700" dirty="0">
                <a:solidFill>
                  <a:srgbClr val="067D17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'O'</a:t>
            </a:r>
            <a:r>
              <a:rPr lang="sk-SK" altLang="sk-SK" sz="1700" dirty="0">
                <a:solidFill>
                  <a:srgbClr val="080808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, </a:t>
            </a:r>
            <a:r>
              <a:rPr lang="sk-SK" altLang="sk-SK" sz="1700" dirty="0">
                <a:solidFill>
                  <a:srgbClr val="067D17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'.'</a:t>
            </a:r>
            <a:r>
              <a:rPr lang="sk-SK" altLang="sk-SK" sz="1700" dirty="0">
                <a:solidFill>
                  <a:srgbClr val="080808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), (</a:t>
            </a:r>
            <a:r>
              <a:rPr lang="sk-SK" altLang="sk-SK" sz="1700" dirty="0">
                <a:solidFill>
                  <a:srgbClr val="067D17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'.'</a:t>
            </a:r>
            <a:r>
              <a:rPr lang="sk-SK" altLang="sk-SK" sz="1700" dirty="0">
                <a:solidFill>
                  <a:srgbClr val="080808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, </a:t>
            </a:r>
            <a:r>
              <a:rPr lang="sk-SK" altLang="sk-SK" sz="1700" dirty="0">
                <a:solidFill>
                  <a:srgbClr val="067D17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'.'</a:t>
            </a:r>
            <a:r>
              <a:rPr lang="sk-SK" altLang="sk-SK" sz="1700" dirty="0">
                <a:solidFill>
                  <a:srgbClr val="080808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, </a:t>
            </a:r>
            <a:r>
              <a:rPr lang="sk-SK" altLang="sk-SK" sz="1700" dirty="0">
                <a:solidFill>
                  <a:srgbClr val="067D17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'O'</a:t>
            </a:r>
            <a:r>
              <a:rPr lang="sk-SK" altLang="sk-SK" sz="1700" dirty="0">
                <a:solidFill>
                  <a:srgbClr val="080808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)): [[</a:t>
            </a:r>
            <a:r>
              <a:rPr lang="sk-SK" altLang="sk-SK" sz="1700" dirty="0">
                <a:solidFill>
                  <a:srgbClr val="1750EB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0</a:t>
            </a:r>
            <a:r>
              <a:rPr lang="sk-SK" altLang="sk-SK" sz="1700" dirty="0">
                <a:solidFill>
                  <a:srgbClr val="080808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, </a:t>
            </a:r>
            <a:r>
              <a:rPr lang="sk-SK" altLang="sk-SK" sz="1700" dirty="0">
                <a:solidFill>
                  <a:srgbClr val="1750EB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0</a:t>
            </a:r>
            <a:r>
              <a:rPr lang="sk-SK" altLang="sk-SK" sz="1700" dirty="0">
                <a:solidFill>
                  <a:srgbClr val="080808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], </a:t>
            </a:r>
            <a:r>
              <a:rPr lang="sk-SK" altLang="sk-SK" sz="1700" strike="sngStrike" dirty="0">
                <a:solidFill>
                  <a:srgbClr val="080808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[</a:t>
            </a:r>
            <a:r>
              <a:rPr lang="sk-SK" altLang="sk-SK" sz="1700" strike="sngStrike" dirty="0">
                <a:solidFill>
                  <a:srgbClr val="1750EB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1</a:t>
            </a:r>
            <a:r>
              <a:rPr lang="sk-SK" altLang="sk-SK" sz="1700" strike="sngStrike" dirty="0">
                <a:solidFill>
                  <a:srgbClr val="080808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, </a:t>
            </a:r>
            <a:r>
              <a:rPr lang="sk-SK" altLang="sk-SK" sz="1700" strike="sngStrike" dirty="0">
                <a:solidFill>
                  <a:srgbClr val="1750EB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0</a:t>
            </a:r>
            <a:r>
              <a:rPr lang="sk-SK" altLang="sk-SK" sz="1700" strike="sngStrike" dirty="0">
                <a:solidFill>
                  <a:srgbClr val="080808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]</a:t>
            </a:r>
            <a:r>
              <a:rPr lang="sk-SK" altLang="sk-SK" sz="1700" dirty="0">
                <a:solidFill>
                  <a:srgbClr val="080808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, [</a:t>
            </a:r>
            <a:r>
              <a:rPr lang="sk-SK" altLang="sk-SK" sz="1700" dirty="0">
                <a:solidFill>
                  <a:srgbClr val="1750EB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1</a:t>
            </a:r>
            <a:r>
              <a:rPr lang="sk-SK" altLang="sk-SK" sz="1700" dirty="0">
                <a:solidFill>
                  <a:srgbClr val="080808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, </a:t>
            </a:r>
            <a:r>
              <a:rPr lang="sk-SK" altLang="sk-SK" sz="1700" dirty="0">
                <a:solidFill>
                  <a:srgbClr val="1750EB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2</a:t>
            </a:r>
            <a:r>
              <a:rPr lang="sk-SK" altLang="sk-SK" sz="1700" dirty="0">
                <a:solidFill>
                  <a:srgbClr val="080808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], [</a:t>
            </a:r>
            <a:r>
              <a:rPr lang="sk-SK" altLang="sk-SK" sz="1700" dirty="0">
                <a:solidFill>
                  <a:srgbClr val="1750EB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2</a:t>
            </a:r>
            <a:r>
              <a:rPr lang="sk-SK" altLang="sk-SK" sz="1700" dirty="0">
                <a:solidFill>
                  <a:srgbClr val="080808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, </a:t>
            </a:r>
            <a:r>
              <a:rPr lang="sk-SK" altLang="sk-SK" sz="1700" dirty="0">
                <a:solidFill>
                  <a:srgbClr val="1750EB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0</a:t>
            </a:r>
            <a:r>
              <a:rPr lang="sk-SK" altLang="sk-SK" sz="1700" dirty="0">
                <a:solidFill>
                  <a:srgbClr val="080808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], [</a:t>
            </a:r>
            <a:r>
              <a:rPr lang="sk-SK" altLang="sk-SK" sz="1700" dirty="0">
                <a:solidFill>
                  <a:srgbClr val="1750EB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2</a:t>
            </a:r>
            <a:r>
              <a:rPr lang="sk-SK" altLang="sk-SK" sz="1700" dirty="0">
                <a:solidFill>
                  <a:srgbClr val="080808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, </a:t>
            </a:r>
            <a:r>
              <a:rPr lang="sk-SK" altLang="sk-SK" sz="1700" dirty="0">
                <a:solidFill>
                  <a:srgbClr val="1750EB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1</a:t>
            </a:r>
            <a:r>
              <a:rPr lang="sk-SK" altLang="sk-SK" sz="1700" dirty="0">
                <a:solidFill>
                  <a:srgbClr val="080808"/>
                </a:solidFill>
                <a:latin typeface="Consolas" panose="020B0609020204030204" pitchFamily="49" charset="0"/>
                <a:cs typeface="JetBrains Mono" panose="02000009000000000000" pitchFamily="49" charset="0"/>
              </a:rPr>
              <a:t>]]}</a:t>
            </a:r>
            <a:endParaRPr lang="sk-SK" dirty="0"/>
          </a:p>
        </p:txBody>
      </p:sp>
      <p:sp>
        <p:nvSpPr>
          <p:cNvPr id="7" name="Zástupný objekt pre pätu 6">
            <a:extLst>
              <a:ext uri="{FF2B5EF4-FFF2-40B4-BE49-F238E27FC236}">
                <a16:creationId xmlns:a16="http://schemas.microsoft.com/office/drawing/2014/main" id="{1B50816D-03DA-4064-4BE2-69FD0F3E0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KEGA 010UPJŠ-4/2024 Využitie umelej inteligencie vo vyučovaní školskej informatiky na stredných školách</a:t>
            </a:r>
            <a:endParaRPr lang="sk-SK" dirty="0"/>
          </a:p>
        </p:txBody>
      </p:sp>
      <p:sp>
        <p:nvSpPr>
          <p:cNvPr id="10" name="BlokTextu 9">
            <a:extLst>
              <a:ext uri="{FF2B5EF4-FFF2-40B4-BE49-F238E27FC236}">
                <a16:creationId xmlns:a16="http://schemas.microsoft.com/office/drawing/2014/main" id="{D525214B-9A6F-D37C-ADC9-1C644413D2D4}"/>
              </a:ext>
            </a:extLst>
          </p:cNvPr>
          <p:cNvSpPr txBox="1"/>
          <p:nvPr/>
        </p:nvSpPr>
        <p:spPr>
          <a:xfrm>
            <a:off x="3202996" y="1259784"/>
            <a:ext cx="1011815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. </a:t>
            </a:r>
            <a:r>
              <a:rPr lang="pt-BR" b="1" dirty="0">
                <a:solidFill>
                  <a:schemeClr val="accent6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b="1" dirty="0">
                <a:solidFill>
                  <a:schemeClr val="accent6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. </a:t>
            </a:r>
            <a:r>
              <a:rPr lang="pt-B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</a:t>
            </a:r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 . </a:t>
            </a:r>
          </a:p>
          <a:p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. . </a:t>
            </a:r>
            <a:r>
              <a:rPr lang="pt-B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</a:t>
            </a:r>
            <a:endParaRPr lang="sk-SK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" name="BlokTextu 13">
            <a:extLst>
              <a:ext uri="{FF2B5EF4-FFF2-40B4-BE49-F238E27FC236}">
                <a16:creationId xmlns:a16="http://schemas.microsoft.com/office/drawing/2014/main" id="{52720704-737B-DAB8-847D-F1A0F4E41993}"/>
              </a:ext>
            </a:extLst>
          </p:cNvPr>
          <p:cNvSpPr txBox="1"/>
          <p:nvPr/>
        </p:nvSpPr>
        <p:spPr>
          <a:xfrm>
            <a:off x="7506939" y="4053210"/>
            <a:ext cx="1011815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</a:t>
            </a:r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b="1" dirty="0">
                <a:solidFill>
                  <a:schemeClr val="accent6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b="1" dirty="0">
                <a:solidFill>
                  <a:schemeClr val="accent6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pt-BR" b="1" dirty="0">
                <a:solidFill>
                  <a:schemeClr val="accent6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</a:t>
            </a:r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 . </a:t>
            </a:r>
          </a:p>
          <a:p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. . </a:t>
            </a:r>
            <a:r>
              <a:rPr lang="pt-B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</a:t>
            </a:r>
            <a:endParaRPr lang="sk-SK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5" name="BlokTextu 14">
            <a:extLst>
              <a:ext uri="{FF2B5EF4-FFF2-40B4-BE49-F238E27FC236}">
                <a16:creationId xmlns:a16="http://schemas.microsoft.com/office/drawing/2014/main" id="{10C6A5C6-D57C-FC7C-C9EB-7F1BC8E1A629}"/>
              </a:ext>
            </a:extLst>
          </p:cNvPr>
          <p:cNvSpPr txBox="1"/>
          <p:nvPr/>
        </p:nvSpPr>
        <p:spPr>
          <a:xfrm>
            <a:off x="6033660" y="4053210"/>
            <a:ext cx="1011815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. </a:t>
            </a:r>
            <a:r>
              <a:rPr lang="pt-BR" b="1" dirty="0">
                <a:solidFill>
                  <a:schemeClr val="accent6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b="1" dirty="0">
                <a:solidFill>
                  <a:schemeClr val="accent6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pt-BR" b="1" dirty="0">
                <a:solidFill>
                  <a:schemeClr val="accent6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</a:t>
            </a:r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 . </a:t>
            </a:r>
          </a:p>
          <a:p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. . </a:t>
            </a:r>
            <a:r>
              <a:rPr lang="pt-B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</a:t>
            </a:r>
            <a:endParaRPr lang="sk-SK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6" name="BlokTextu 15">
            <a:extLst>
              <a:ext uri="{FF2B5EF4-FFF2-40B4-BE49-F238E27FC236}">
                <a16:creationId xmlns:a16="http://schemas.microsoft.com/office/drawing/2014/main" id="{E7E005BA-C075-FD51-6C73-F9E60713B361}"/>
              </a:ext>
            </a:extLst>
          </p:cNvPr>
          <p:cNvSpPr txBox="1"/>
          <p:nvPr/>
        </p:nvSpPr>
        <p:spPr>
          <a:xfrm>
            <a:off x="4560381" y="4053210"/>
            <a:ext cx="1011815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. </a:t>
            </a:r>
            <a:r>
              <a:rPr lang="pt-BR" b="1" dirty="0">
                <a:solidFill>
                  <a:schemeClr val="accent6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b="1" dirty="0">
                <a:solidFill>
                  <a:schemeClr val="accent6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. </a:t>
            </a:r>
            <a:r>
              <a:rPr lang="pt-B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</a:t>
            </a:r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 . </a:t>
            </a:r>
          </a:p>
          <a:p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. . </a:t>
            </a:r>
            <a:r>
              <a:rPr lang="pt-B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</a:t>
            </a:r>
            <a:endParaRPr lang="sk-SK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9787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4EFC37-3C73-9303-295E-D49E5D34A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951355"/>
          </a:xfrm>
        </p:spPr>
        <p:txBody>
          <a:bodyPr>
            <a:normAutofit/>
          </a:bodyPr>
          <a:lstStyle/>
          <a:p>
            <a:r>
              <a:rPr lang="sk-SK" dirty="0"/>
              <a:t>Tréning:</a:t>
            </a:r>
            <a:br>
              <a:rPr lang="sk-SK" dirty="0"/>
            </a:br>
            <a:r>
              <a:rPr lang="sk-SK" dirty="0"/>
              <a:t>jedna hra</a:t>
            </a:r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A7F8E085-D9D6-4E13-043C-B5F402E2D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KEGA 010UPJŠ-4/2024 Využitie umelej inteligencie vo vyučovaní školskej informatiky na stredných školách</a:t>
            </a:r>
            <a:endParaRPr lang="sk-SK" dirty="0"/>
          </a:p>
        </p:txBody>
      </p:sp>
      <p:pic>
        <p:nvPicPr>
          <p:cNvPr id="14" name="Zástupný objekt pre obsah 13" descr="Obrázok, na ktorom je text, diagram, snímka obrazovky, písmo&#10;&#10;Obsah vygenerovaný pomocou AI môže byť nesprávny.">
            <a:extLst>
              <a:ext uri="{FF2B5EF4-FFF2-40B4-BE49-F238E27FC236}">
                <a16:creationId xmlns:a16="http://schemas.microsoft.com/office/drawing/2014/main" id="{8761750C-2C22-70A4-218A-E677A364E9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5512" y="118872"/>
            <a:ext cx="7660440" cy="6161112"/>
          </a:xfrm>
        </p:spPr>
      </p:pic>
    </p:spTree>
    <p:extLst>
      <p:ext uri="{BB962C8B-B14F-4D97-AF65-F5344CB8AC3E}">
        <p14:creationId xmlns:p14="http://schemas.microsoft.com/office/powerpoint/2010/main" val="3517316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03658B-18DF-7960-D881-FAB92B3E4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Čo ďalej?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2F6BF74-76B2-52E6-FF1A-51C9F6BEAE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počítač vyberal ťah náhodne</a:t>
            </a:r>
          </a:p>
          <a:p>
            <a:pPr lvl="1"/>
            <a:r>
              <a:rPr lang="sk-SK" dirty="0"/>
              <a:t>uprednostníme nejaké ťahy, proti súperovi? za seba?</a:t>
            </a:r>
          </a:p>
          <a:p>
            <a:r>
              <a:rPr lang="sk-SK" dirty="0"/>
              <a:t>čo ak prehrávajúce ťahy nebudeme "odstraňovať", ale len znížime pravdepodobnosť ich výberu?</a:t>
            </a:r>
          </a:p>
          <a:p>
            <a:r>
              <a:rPr lang="sk-SK" dirty="0"/>
              <a:t>všetky symetrie a otočenia registrujme len ako jednu situáciu</a:t>
            </a:r>
          </a:p>
          <a:p>
            <a:r>
              <a:rPr lang="sk-SK" dirty="0"/>
              <a:t>majme "nekonečnú" hraciu plochu </a:t>
            </a:r>
          </a:p>
          <a:p>
            <a:r>
              <a:rPr lang="sk-SK" dirty="0"/>
              <a:t>situáciu obmedzme iba na "obal" kameňov</a:t>
            </a:r>
          </a:p>
          <a:p>
            <a:r>
              <a:rPr lang="sk-SK" dirty="0"/>
              <a:t>čo tak nechať hrať dve siete proti sebe?</a:t>
            </a:r>
          </a:p>
          <a:p>
            <a:r>
              <a:rPr lang="sk-SK" dirty="0"/>
              <a:t>...</a:t>
            </a:r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06A22B96-D870-7A6A-BEB3-959643F2E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KEGA 010UPJŠ-4/2024 Využitie umelej inteligencie vo vyučovaní školskej informatiky na stredných školách</a:t>
            </a:r>
            <a:endParaRPr lang="sk-SK" dirty="0"/>
          </a:p>
        </p:txBody>
      </p:sp>
      <p:grpSp>
        <p:nvGrpSpPr>
          <p:cNvPr id="8" name="Skupina 7">
            <a:extLst>
              <a:ext uri="{FF2B5EF4-FFF2-40B4-BE49-F238E27FC236}">
                <a16:creationId xmlns:a16="http://schemas.microsoft.com/office/drawing/2014/main" id="{6C170628-2589-0A38-5A1C-803C5832480B}"/>
              </a:ext>
            </a:extLst>
          </p:cNvPr>
          <p:cNvGrpSpPr/>
          <p:nvPr/>
        </p:nvGrpSpPr>
        <p:grpSpPr>
          <a:xfrm>
            <a:off x="9388905" y="4252369"/>
            <a:ext cx="1701107" cy="1477328"/>
            <a:chOff x="8034975" y="3337969"/>
            <a:chExt cx="1701107" cy="1477328"/>
          </a:xfrm>
        </p:grpSpPr>
        <p:sp>
          <p:nvSpPr>
            <p:cNvPr id="5" name="BlokTextu 4">
              <a:extLst>
                <a:ext uri="{FF2B5EF4-FFF2-40B4-BE49-F238E27FC236}">
                  <a16:creationId xmlns:a16="http://schemas.microsoft.com/office/drawing/2014/main" id="{9271C3B3-174A-7E81-88CB-79DBC50B417E}"/>
                </a:ext>
              </a:extLst>
            </p:cNvPr>
            <p:cNvSpPr txBox="1"/>
            <p:nvPr/>
          </p:nvSpPr>
          <p:spPr>
            <a:xfrm>
              <a:off x="8034975" y="3337969"/>
              <a:ext cx="1701107" cy="1477328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sk-SK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. . . . . .</a:t>
              </a:r>
            </a:p>
            <a:p>
              <a:r>
                <a:rPr lang="sk-SK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. </a:t>
              </a:r>
              <a:r>
                <a:rPr lang="pt-BR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. </a:t>
              </a:r>
              <a:r>
                <a:rPr lang="pt-BR" b="1" dirty="0">
                  <a:solidFill>
                    <a:schemeClr val="accent6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X</a:t>
              </a:r>
              <a:r>
                <a:rPr lang="pt-BR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pt-BR" b="1" dirty="0">
                  <a:solidFill>
                    <a:schemeClr val="accent6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X</a:t>
              </a:r>
              <a:r>
                <a:rPr lang="pt-BR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sk-SK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. .</a:t>
              </a:r>
              <a:endParaRPr lang="pt-BR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sk-SK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. . </a:t>
              </a:r>
              <a:r>
                <a:rPr lang="pt-BR" b="1" dirty="0">
                  <a:solidFill>
                    <a:schemeClr val="accent6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X</a:t>
              </a:r>
              <a:r>
                <a:rPr lang="pt-BR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pt-BR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O</a:t>
              </a:r>
              <a:r>
                <a:rPr lang="pt-BR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. </a:t>
              </a:r>
              <a:r>
                <a:rPr lang="sk-SK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.</a:t>
              </a:r>
              <a:endParaRPr lang="pt-BR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pt-BR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. . O</a:t>
              </a:r>
              <a:r>
                <a:rPr lang="sk-SK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. . .</a:t>
              </a:r>
            </a:p>
            <a:p>
              <a:r>
                <a:rPr lang="sk-SK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. . . . . .</a:t>
              </a:r>
            </a:p>
          </p:txBody>
        </p:sp>
        <p:sp>
          <p:nvSpPr>
            <p:cNvPr id="7" name="BlokTextu 6">
              <a:extLst>
                <a:ext uri="{FF2B5EF4-FFF2-40B4-BE49-F238E27FC236}">
                  <a16:creationId xmlns:a16="http://schemas.microsoft.com/office/drawing/2014/main" id="{1DC6E0C6-C34D-E3CE-3BC4-6D0B21B1B74C}"/>
                </a:ext>
              </a:extLst>
            </p:cNvPr>
            <p:cNvSpPr txBox="1"/>
            <p:nvPr/>
          </p:nvSpPr>
          <p:spPr>
            <a:xfrm>
              <a:off x="8608587" y="3631962"/>
              <a:ext cx="544378" cy="85058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noAutofit/>
            </a:bodyPr>
            <a:lstStyle/>
            <a:p>
              <a:r>
                <a:rPr lang="sk-SK" dirty="0"/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694018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F92E4D2A-2235-6638-5B3E-76AD18AD9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Ďakujem za pozornosť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E1080D49-ABA2-533F-A340-6E27A2F46AE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>
                <a:solidFill>
                  <a:schemeClr val="tx1"/>
                </a:solidFill>
              </a:rPr>
              <a:t>Ján Guniš, PF UPJŠ v Košiciach</a:t>
            </a:r>
          </a:p>
          <a:p>
            <a:r>
              <a:rPr lang="sk-SK" dirty="0">
                <a:solidFill>
                  <a:schemeClr val="tx1"/>
                </a:solidFill>
                <a:hlinkClick r:id="rId2"/>
              </a:rPr>
              <a:t>jan.gunis@upjs.sk</a:t>
            </a:r>
            <a:endParaRPr lang="sk-SK" dirty="0">
              <a:solidFill>
                <a:schemeClr val="tx1"/>
              </a:solidFill>
            </a:endParaRPr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C93D228E-B87E-4209-17A6-6000102B4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KEGA 010UPJŠ-4/2024 Využitie umelej inteligencie vo vyučovaní školskej informatiky na stredných školách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4513519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2987</TotalTime>
  <Words>631</Words>
  <Application>Microsoft Office PowerPoint</Application>
  <PresentationFormat>Širokouhlá</PresentationFormat>
  <Paragraphs>83</Paragraphs>
  <Slides>8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8</vt:i4>
      </vt:variant>
    </vt:vector>
  </HeadingPairs>
  <TitlesOfParts>
    <vt:vector size="14" baseType="lpstr">
      <vt:lpstr>Aptos</vt:lpstr>
      <vt:lpstr>Aptos Display</vt:lpstr>
      <vt:lpstr>Arial</vt:lpstr>
      <vt:lpstr>Consolas</vt:lpstr>
      <vt:lpstr>Courier New</vt:lpstr>
      <vt:lpstr>Motív Office</vt:lpstr>
      <vt:lpstr>AI - prvé aktivity s počítačom Ako naučiť počítač hrať piškvorky</vt:lpstr>
      <vt:lpstr>AI - prvé aktivity s počítačom</vt:lpstr>
      <vt:lpstr>Ako sa učil krokodíl hrať mini dámu</vt:lpstr>
      <vt:lpstr>Paralely s krokodílom a opicou</vt:lpstr>
      <vt:lpstr>Implementácia</vt:lpstr>
      <vt:lpstr>Tréning: jedna hra</vt:lpstr>
      <vt:lpstr>Čo ďalej?</vt:lpstr>
      <vt:lpstr>Ďakujem za pozornosť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PaedDr. Ján Guniš PhD., univer. docent</dc:creator>
  <cp:lastModifiedBy>PaedDr. Ján Guniš PhD., univer. docent</cp:lastModifiedBy>
  <cp:revision>22</cp:revision>
  <dcterms:created xsi:type="dcterms:W3CDTF">2025-06-03T06:38:38Z</dcterms:created>
  <dcterms:modified xsi:type="dcterms:W3CDTF">2025-06-25T13:32:41Z</dcterms:modified>
</cp:coreProperties>
</file>