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024"/>
    <a:srgbClr val="DF2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007AF-62E7-4622-9D5C-84889B3C3EB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BD527C-8DF1-4FF9-A560-D575367BF5D5}">
      <dgm:prSet phldrT="[Text]" custT="1"/>
      <dgm:spPr>
        <a:solidFill>
          <a:srgbClr val="8BC024"/>
        </a:solidFill>
      </dgm:spPr>
      <dgm:t>
        <a:bodyPr/>
        <a:lstStyle/>
        <a:p>
          <a:r>
            <a:rPr lang="cs-CZ" sz="3600" dirty="0"/>
            <a:t>Zadání</a:t>
          </a:r>
          <a:endParaRPr lang="cs-CZ" sz="3200" dirty="0"/>
        </a:p>
      </dgm:t>
    </dgm:pt>
    <dgm:pt modelId="{004C6DEA-8545-4EA0-8732-D9A2FE1D3DC3}" type="parTrans" cxnId="{7EA9B10F-4D9E-4437-BF1A-53F9D6158EF8}">
      <dgm:prSet/>
      <dgm:spPr/>
      <dgm:t>
        <a:bodyPr/>
        <a:lstStyle/>
        <a:p>
          <a:endParaRPr lang="cs-CZ"/>
        </a:p>
      </dgm:t>
    </dgm:pt>
    <dgm:pt modelId="{A832C7E8-92B3-4791-B9F8-69139149D154}" type="sibTrans" cxnId="{7EA9B10F-4D9E-4437-BF1A-53F9D6158EF8}">
      <dgm:prSet/>
      <dgm:spPr/>
      <dgm:t>
        <a:bodyPr/>
        <a:lstStyle/>
        <a:p>
          <a:endParaRPr lang="cs-CZ"/>
        </a:p>
      </dgm:t>
    </dgm:pt>
    <dgm:pt modelId="{9E1EF1C6-5E99-4DC0-9C6D-237C4D3E758B}">
      <dgm:prSet phldrT="[Text]" custT="1"/>
      <dgm:spPr/>
      <dgm:t>
        <a:bodyPr/>
        <a:lstStyle/>
        <a:p>
          <a:r>
            <a:rPr lang="cs-CZ" sz="2000" dirty="0"/>
            <a:t>Letní semestr 2023/2024</a:t>
          </a:r>
        </a:p>
      </dgm:t>
    </dgm:pt>
    <dgm:pt modelId="{24F3784A-313F-466D-B0AE-9F5A102337E8}" type="parTrans" cxnId="{D298BD36-4665-49F0-814B-829752CBE506}">
      <dgm:prSet/>
      <dgm:spPr/>
      <dgm:t>
        <a:bodyPr/>
        <a:lstStyle/>
        <a:p>
          <a:endParaRPr lang="cs-CZ"/>
        </a:p>
      </dgm:t>
    </dgm:pt>
    <dgm:pt modelId="{98A72047-98AD-4EB6-84FB-78866A8ED732}" type="sibTrans" cxnId="{D298BD36-4665-49F0-814B-829752CBE506}">
      <dgm:prSet/>
      <dgm:spPr/>
      <dgm:t>
        <a:bodyPr/>
        <a:lstStyle/>
        <a:p>
          <a:endParaRPr lang="cs-CZ"/>
        </a:p>
      </dgm:t>
    </dgm:pt>
    <dgm:pt modelId="{810B04B0-9AB8-44FF-8E25-D22B0F93703F}">
      <dgm:prSet phldrT="[Text]" custT="1"/>
      <dgm:spPr>
        <a:solidFill>
          <a:srgbClr val="8BC024"/>
        </a:solidFill>
      </dgm:spPr>
      <dgm:t>
        <a:bodyPr/>
        <a:lstStyle/>
        <a:p>
          <a:r>
            <a:rPr lang="cs-CZ" sz="3600" dirty="0"/>
            <a:t>Dotazník</a:t>
          </a:r>
        </a:p>
      </dgm:t>
    </dgm:pt>
    <dgm:pt modelId="{FF9C01FA-3D81-438B-9298-1B1048CC7C49}" type="parTrans" cxnId="{23B0C6B7-8FE9-4570-9241-13C39EBC6F60}">
      <dgm:prSet/>
      <dgm:spPr/>
      <dgm:t>
        <a:bodyPr/>
        <a:lstStyle/>
        <a:p>
          <a:endParaRPr lang="cs-CZ"/>
        </a:p>
      </dgm:t>
    </dgm:pt>
    <dgm:pt modelId="{A4F6FAD1-9309-4C1B-A828-5B00E8326E4D}" type="sibTrans" cxnId="{23B0C6B7-8FE9-4570-9241-13C39EBC6F60}">
      <dgm:prSet/>
      <dgm:spPr/>
      <dgm:t>
        <a:bodyPr/>
        <a:lstStyle/>
        <a:p>
          <a:endParaRPr lang="cs-CZ"/>
        </a:p>
      </dgm:t>
    </dgm:pt>
    <dgm:pt modelId="{ED05A130-7F7B-471C-9B6F-4057BBAC5135}">
      <dgm:prSet phldrT="[Text]" custT="1"/>
      <dgm:spPr/>
      <dgm:t>
        <a:bodyPr/>
        <a:lstStyle/>
        <a:p>
          <a:r>
            <a:rPr lang="cs-CZ" sz="2000" dirty="0"/>
            <a:t>Začátek zimního semestru 2024/2025</a:t>
          </a:r>
        </a:p>
      </dgm:t>
    </dgm:pt>
    <dgm:pt modelId="{560ECA73-6E95-489A-85FA-72AD791356B0}" type="parTrans" cxnId="{A417C8E2-1039-4C65-8BFF-A5AFB250ACA0}">
      <dgm:prSet/>
      <dgm:spPr/>
      <dgm:t>
        <a:bodyPr/>
        <a:lstStyle/>
        <a:p>
          <a:endParaRPr lang="cs-CZ"/>
        </a:p>
      </dgm:t>
    </dgm:pt>
    <dgm:pt modelId="{B02F7215-BD16-431C-89B0-2F134B7AE248}" type="sibTrans" cxnId="{A417C8E2-1039-4C65-8BFF-A5AFB250ACA0}">
      <dgm:prSet/>
      <dgm:spPr/>
      <dgm:t>
        <a:bodyPr/>
        <a:lstStyle/>
        <a:p>
          <a:endParaRPr lang="cs-CZ"/>
        </a:p>
      </dgm:t>
    </dgm:pt>
    <dgm:pt modelId="{2AFFFD35-EFC7-4A9D-92D4-052A077C2EEE}">
      <dgm:prSet phldrT="[Text]" custT="1"/>
      <dgm:spPr>
        <a:solidFill>
          <a:srgbClr val="8BC024"/>
        </a:solidFill>
      </dgm:spPr>
      <dgm:t>
        <a:bodyPr/>
        <a:lstStyle/>
        <a:p>
          <a:r>
            <a:rPr lang="cs-CZ" sz="3600" dirty="0" err="1"/>
            <a:t>Focus</a:t>
          </a:r>
          <a:r>
            <a:rPr lang="cs-CZ" sz="3600" dirty="0"/>
            <a:t> </a:t>
          </a:r>
          <a:r>
            <a:rPr lang="cs-CZ" sz="3600" dirty="0" err="1"/>
            <a:t>groups</a:t>
          </a:r>
          <a:endParaRPr lang="cs-CZ" sz="3600" dirty="0"/>
        </a:p>
      </dgm:t>
    </dgm:pt>
    <dgm:pt modelId="{C8AAB3C9-6DEE-448E-962E-78298CA53C05}" type="parTrans" cxnId="{4445A360-FE36-45CF-8154-0CE1134A875D}">
      <dgm:prSet/>
      <dgm:spPr/>
      <dgm:t>
        <a:bodyPr/>
        <a:lstStyle/>
        <a:p>
          <a:endParaRPr lang="cs-CZ"/>
        </a:p>
      </dgm:t>
    </dgm:pt>
    <dgm:pt modelId="{2394AFEA-6F80-4274-8290-B3175E6767E4}" type="sibTrans" cxnId="{4445A360-FE36-45CF-8154-0CE1134A875D}">
      <dgm:prSet/>
      <dgm:spPr/>
      <dgm:t>
        <a:bodyPr/>
        <a:lstStyle/>
        <a:p>
          <a:endParaRPr lang="cs-CZ"/>
        </a:p>
      </dgm:t>
    </dgm:pt>
    <dgm:pt modelId="{9A8426A8-5172-4F75-8E63-B2A437B88058}">
      <dgm:prSet phldrT="[Text]" custT="1"/>
      <dgm:spPr/>
      <dgm:t>
        <a:bodyPr/>
        <a:lstStyle/>
        <a:p>
          <a:r>
            <a:rPr lang="cs-CZ" sz="2000" dirty="0"/>
            <a:t>Konec zimního semestru 2024/2025</a:t>
          </a:r>
        </a:p>
      </dgm:t>
    </dgm:pt>
    <dgm:pt modelId="{32AAB036-9AA4-4CEC-A390-C3746425F750}" type="parTrans" cxnId="{2DA4A959-B97D-4209-8816-1459C834C339}">
      <dgm:prSet/>
      <dgm:spPr/>
      <dgm:t>
        <a:bodyPr/>
        <a:lstStyle/>
        <a:p>
          <a:endParaRPr lang="cs-CZ"/>
        </a:p>
      </dgm:t>
    </dgm:pt>
    <dgm:pt modelId="{8E34E257-DFBF-4638-8327-691243A1006F}" type="sibTrans" cxnId="{2DA4A959-B97D-4209-8816-1459C834C339}">
      <dgm:prSet/>
      <dgm:spPr/>
      <dgm:t>
        <a:bodyPr/>
        <a:lstStyle/>
        <a:p>
          <a:endParaRPr lang="cs-CZ"/>
        </a:p>
      </dgm:t>
    </dgm:pt>
    <dgm:pt modelId="{0AE9AD3E-6C97-4B2C-8EF3-BC49D2392212}">
      <dgm:prSet phldrT="[Text]" custT="1"/>
      <dgm:spPr/>
      <dgm:t>
        <a:bodyPr/>
        <a:lstStyle/>
        <a:p>
          <a:r>
            <a:rPr lang="cs-CZ" sz="2000" dirty="0"/>
            <a:t>85 odevzdaných prací </a:t>
          </a:r>
        </a:p>
      </dgm:t>
    </dgm:pt>
    <dgm:pt modelId="{76CD2BA6-CEAE-493B-9A53-CA1812E6C261}" type="parTrans" cxnId="{69E96892-C77E-4AFE-A51B-259091C2FB9F}">
      <dgm:prSet/>
      <dgm:spPr/>
      <dgm:t>
        <a:bodyPr/>
        <a:lstStyle/>
        <a:p>
          <a:endParaRPr lang="cs-CZ"/>
        </a:p>
      </dgm:t>
    </dgm:pt>
    <dgm:pt modelId="{70C70986-AAC3-4A42-AEE4-63056E4400A3}" type="sibTrans" cxnId="{69E96892-C77E-4AFE-A51B-259091C2FB9F}">
      <dgm:prSet/>
      <dgm:spPr/>
      <dgm:t>
        <a:bodyPr/>
        <a:lstStyle/>
        <a:p>
          <a:endParaRPr lang="cs-CZ"/>
        </a:p>
      </dgm:t>
    </dgm:pt>
    <dgm:pt modelId="{F17B753A-314F-437B-AB7E-9287DBDE1812}">
      <dgm:prSet phldrT="[Text]" custT="1"/>
      <dgm:spPr/>
      <dgm:t>
        <a:bodyPr/>
        <a:lstStyle/>
        <a:p>
          <a:r>
            <a:rPr lang="cs-CZ" sz="2000" dirty="0"/>
            <a:t>Cca 50 respondentů</a:t>
          </a:r>
        </a:p>
      </dgm:t>
    </dgm:pt>
    <dgm:pt modelId="{00B199B8-858C-47B1-9D0A-D49ACF875C0A}" type="parTrans" cxnId="{75A5ED45-A8B1-4A1E-B2B2-D2FF3A3B6924}">
      <dgm:prSet/>
      <dgm:spPr/>
      <dgm:t>
        <a:bodyPr/>
        <a:lstStyle/>
        <a:p>
          <a:endParaRPr lang="cs-CZ"/>
        </a:p>
      </dgm:t>
    </dgm:pt>
    <dgm:pt modelId="{26425614-EF4B-4912-A9C8-E3995D8E00D2}" type="sibTrans" cxnId="{75A5ED45-A8B1-4A1E-B2B2-D2FF3A3B6924}">
      <dgm:prSet/>
      <dgm:spPr/>
      <dgm:t>
        <a:bodyPr/>
        <a:lstStyle/>
        <a:p>
          <a:endParaRPr lang="cs-CZ"/>
        </a:p>
      </dgm:t>
    </dgm:pt>
    <dgm:pt modelId="{C1BA0AF3-E004-4E5D-B79D-0195832F8DC3}">
      <dgm:prSet phldrT="[Text]" custT="1"/>
      <dgm:spPr/>
      <dgm:t>
        <a:bodyPr/>
        <a:lstStyle/>
        <a:p>
          <a:r>
            <a:rPr lang="cs-CZ" sz="2000" dirty="0"/>
            <a:t>Dva běhy – celkem 12 účastníků </a:t>
          </a:r>
        </a:p>
      </dgm:t>
    </dgm:pt>
    <dgm:pt modelId="{2E55139E-1674-4212-A1E2-9998A5F770FD}" type="parTrans" cxnId="{83B9102B-46AF-4BC2-9946-EF8EDD815FD4}">
      <dgm:prSet/>
      <dgm:spPr/>
      <dgm:t>
        <a:bodyPr/>
        <a:lstStyle/>
        <a:p>
          <a:endParaRPr lang="cs-CZ"/>
        </a:p>
      </dgm:t>
    </dgm:pt>
    <dgm:pt modelId="{E93416D8-EC74-4B2F-B842-EE04E6EF74B3}" type="sibTrans" cxnId="{83B9102B-46AF-4BC2-9946-EF8EDD815FD4}">
      <dgm:prSet/>
      <dgm:spPr/>
      <dgm:t>
        <a:bodyPr/>
        <a:lstStyle/>
        <a:p>
          <a:endParaRPr lang="cs-CZ"/>
        </a:p>
      </dgm:t>
    </dgm:pt>
    <dgm:pt modelId="{FB768563-6420-43DC-9CB7-A5C602275B0A}">
      <dgm:prSet phldrT="[Text]"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  <a:highlight>
                <a:srgbClr val="8BC024"/>
              </a:highlight>
            </a:rPr>
            <a:t> </a:t>
          </a:r>
          <a:r>
            <a:rPr lang="cs-CZ" sz="2000" b="1" dirty="0">
              <a:solidFill>
                <a:schemeClr val="bg1"/>
              </a:solidFill>
              <a:highlight>
                <a:srgbClr val="8BC024"/>
              </a:highlight>
            </a:rPr>
            <a:t>Hodnocení seminární práce</a:t>
          </a:r>
        </a:p>
      </dgm:t>
    </dgm:pt>
    <dgm:pt modelId="{72E2A6EB-D747-4551-BEC7-E794DE36F9D6}" type="parTrans" cxnId="{30887709-00DE-4411-8F89-E84914FD9EC2}">
      <dgm:prSet/>
      <dgm:spPr/>
      <dgm:t>
        <a:bodyPr/>
        <a:lstStyle/>
        <a:p>
          <a:endParaRPr lang="cs-CZ"/>
        </a:p>
      </dgm:t>
    </dgm:pt>
    <dgm:pt modelId="{18258033-AAD9-47E4-A5E6-523B68BEF4DE}" type="sibTrans" cxnId="{30887709-00DE-4411-8F89-E84914FD9EC2}">
      <dgm:prSet/>
      <dgm:spPr/>
      <dgm:t>
        <a:bodyPr/>
        <a:lstStyle/>
        <a:p>
          <a:endParaRPr lang="cs-CZ"/>
        </a:p>
      </dgm:t>
    </dgm:pt>
    <dgm:pt modelId="{29D1C1CC-A7DA-4623-B1EE-2AED6186B5C2}">
      <dgm:prSet phldrT="[Text]"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  <a:highlight>
                <a:srgbClr val="8BC024"/>
              </a:highlight>
            </a:rPr>
            <a:t> </a:t>
          </a:r>
          <a:r>
            <a:rPr lang="cs-CZ" sz="2000" b="1" dirty="0">
              <a:solidFill>
                <a:schemeClr val="bg1"/>
              </a:solidFill>
              <a:highlight>
                <a:srgbClr val="8BC024"/>
              </a:highlight>
            </a:rPr>
            <a:t>Předběžné hodnocení + výzkumné otázky pro FG </a:t>
          </a:r>
          <a:endParaRPr lang="cs-CZ" sz="2000" dirty="0"/>
        </a:p>
      </dgm:t>
    </dgm:pt>
    <dgm:pt modelId="{B1FAAD13-D269-430C-9332-563D2DEAADC3}" type="parTrans" cxnId="{C542BD08-0470-4F20-A2F4-DDE9A2F39954}">
      <dgm:prSet/>
      <dgm:spPr/>
      <dgm:t>
        <a:bodyPr/>
        <a:lstStyle/>
        <a:p>
          <a:endParaRPr lang="cs-CZ"/>
        </a:p>
      </dgm:t>
    </dgm:pt>
    <dgm:pt modelId="{09A40DBC-B3C3-4F51-A4BE-81A869E7279F}" type="sibTrans" cxnId="{C542BD08-0470-4F20-A2F4-DDE9A2F39954}">
      <dgm:prSet/>
      <dgm:spPr/>
      <dgm:t>
        <a:bodyPr/>
        <a:lstStyle/>
        <a:p>
          <a:endParaRPr lang="cs-CZ"/>
        </a:p>
      </dgm:t>
    </dgm:pt>
    <dgm:pt modelId="{C5FBB5E0-4FFC-4DE1-B31C-43A50C773A6B}" type="pres">
      <dgm:prSet presAssocID="{70B007AF-62E7-4622-9D5C-84889B3C3EB1}" presName="rootnode" presStyleCnt="0">
        <dgm:presLayoutVars>
          <dgm:chMax/>
          <dgm:chPref/>
          <dgm:dir/>
          <dgm:animLvl val="lvl"/>
        </dgm:presLayoutVars>
      </dgm:prSet>
      <dgm:spPr/>
    </dgm:pt>
    <dgm:pt modelId="{50D2E007-9143-4EE4-928D-A8AE4E7AFB90}" type="pres">
      <dgm:prSet presAssocID="{88BD527C-8DF1-4FF9-A560-D575367BF5D5}" presName="composite" presStyleCnt="0"/>
      <dgm:spPr/>
    </dgm:pt>
    <dgm:pt modelId="{7323A874-B6F6-4CA0-9751-CBA9672C85DC}" type="pres">
      <dgm:prSet presAssocID="{88BD527C-8DF1-4FF9-A560-D575367BF5D5}" presName="bentUpArrow1" presStyleLbl="alignImgPlace1" presStyleIdx="0" presStyleCnt="2" custLinFactNeighborX="-86858"/>
      <dgm:spPr>
        <a:solidFill>
          <a:schemeClr val="bg1">
            <a:lumMod val="75000"/>
          </a:schemeClr>
        </a:solidFill>
      </dgm:spPr>
    </dgm:pt>
    <dgm:pt modelId="{3E4B7B02-FC0A-47DC-BACF-FF7007457060}" type="pres">
      <dgm:prSet presAssocID="{88BD527C-8DF1-4FF9-A560-D575367BF5D5}" presName="ParentText" presStyleLbl="node1" presStyleIdx="0" presStyleCnt="3" custScaleX="133848" custLinFactX="-10560" custLinFactNeighborX="-100000">
        <dgm:presLayoutVars>
          <dgm:chMax val="1"/>
          <dgm:chPref val="1"/>
          <dgm:bulletEnabled val="1"/>
        </dgm:presLayoutVars>
      </dgm:prSet>
      <dgm:spPr/>
    </dgm:pt>
    <dgm:pt modelId="{35BF8563-2BFA-4AD7-B9F7-43551BB53281}" type="pres">
      <dgm:prSet presAssocID="{88BD527C-8DF1-4FF9-A560-D575367BF5D5}" presName="ChildText" presStyleLbl="revTx" presStyleIdx="0" presStyleCnt="3" custScaleX="300118" custLinFactNeighborX="19098">
        <dgm:presLayoutVars>
          <dgm:chMax val="0"/>
          <dgm:chPref val="0"/>
          <dgm:bulletEnabled val="1"/>
        </dgm:presLayoutVars>
      </dgm:prSet>
      <dgm:spPr/>
    </dgm:pt>
    <dgm:pt modelId="{E3C29596-5FAE-40E9-B143-F741F4EE101C}" type="pres">
      <dgm:prSet presAssocID="{A832C7E8-92B3-4791-B9F8-69139149D154}" presName="sibTrans" presStyleCnt="0"/>
      <dgm:spPr/>
    </dgm:pt>
    <dgm:pt modelId="{3D21C728-5113-4A67-AE97-061AB696A6CE}" type="pres">
      <dgm:prSet presAssocID="{810B04B0-9AB8-44FF-8E25-D22B0F93703F}" presName="composite" presStyleCnt="0"/>
      <dgm:spPr/>
    </dgm:pt>
    <dgm:pt modelId="{70919C37-7D21-4691-A4BA-35FC1A5D8420}" type="pres">
      <dgm:prSet presAssocID="{810B04B0-9AB8-44FF-8E25-D22B0F93703F}" presName="bentUpArrow1" presStyleLbl="alignImgPlace1" presStyleIdx="1" presStyleCnt="2" custLinFactX="-26089" custLinFactNeighborX="-100000"/>
      <dgm:spPr>
        <a:solidFill>
          <a:schemeClr val="bg1">
            <a:lumMod val="75000"/>
          </a:schemeClr>
        </a:solidFill>
      </dgm:spPr>
    </dgm:pt>
    <dgm:pt modelId="{D9C47ADF-A010-4C73-9E04-CB4503D56E58}" type="pres">
      <dgm:prSet presAssocID="{810B04B0-9AB8-44FF-8E25-D22B0F93703F}" presName="ParentText" presStyleLbl="node1" presStyleIdx="1" presStyleCnt="3" custScaleX="140229" custLinFactX="-12149" custLinFactNeighborX="-100000">
        <dgm:presLayoutVars>
          <dgm:chMax val="1"/>
          <dgm:chPref val="1"/>
          <dgm:bulletEnabled val="1"/>
        </dgm:presLayoutVars>
      </dgm:prSet>
      <dgm:spPr/>
    </dgm:pt>
    <dgm:pt modelId="{87026026-F1A0-4CA9-B307-48C3F1FEF6D7}" type="pres">
      <dgm:prSet presAssocID="{810B04B0-9AB8-44FF-8E25-D22B0F93703F}" presName="ChildText" presStyleLbl="revTx" presStyleIdx="1" presStyleCnt="3" custScaleX="508215" custScaleY="136660" custLinFactNeighborX="92336">
        <dgm:presLayoutVars>
          <dgm:chMax val="0"/>
          <dgm:chPref val="0"/>
          <dgm:bulletEnabled val="1"/>
        </dgm:presLayoutVars>
      </dgm:prSet>
      <dgm:spPr/>
    </dgm:pt>
    <dgm:pt modelId="{66EF255F-A12F-41C2-B7C3-21D9A62A37E7}" type="pres">
      <dgm:prSet presAssocID="{A4F6FAD1-9309-4C1B-A828-5B00E8326E4D}" presName="sibTrans" presStyleCnt="0"/>
      <dgm:spPr/>
    </dgm:pt>
    <dgm:pt modelId="{EA378094-C34E-405C-9228-534A3C5C2686}" type="pres">
      <dgm:prSet presAssocID="{2AFFFD35-EFC7-4A9D-92D4-052A077C2EEE}" presName="composite" presStyleCnt="0"/>
      <dgm:spPr/>
    </dgm:pt>
    <dgm:pt modelId="{F96FDCA3-275B-4891-9070-EB947B22E300}" type="pres">
      <dgm:prSet presAssocID="{2AFFFD35-EFC7-4A9D-92D4-052A077C2EEE}" presName="ParentText" presStyleLbl="node1" presStyleIdx="2" presStyleCnt="3" custScaleX="188557" custLinFactNeighborX="-79735" custLinFactNeighborY="1882">
        <dgm:presLayoutVars>
          <dgm:chMax val="1"/>
          <dgm:chPref val="1"/>
          <dgm:bulletEnabled val="1"/>
        </dgm:presLayoutVars>
      </dgm:prSet>
      <dgm:spPr/>
    </dgm:pt>
    <dgm:pt modelId="{91890BB0-252A-48A9-A860-4226ED7C310C}" type="pres">
      <dgm:prSet presAssocID="{2AFFFD35-EFC7-4A9D-92D4-052A077C2EEE}" presName="FinalChildText" presStyleLbl="revTx" presStyleIdx="2" presStyleCnt="3" custScaleX="416779" custScaleY="140696" custLinFactX="27685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53BC1208-74A6-4421-848D-1F0D77C08427}" type="presOf" srcId="{FB768563-6420-43DC-9CB7-A5C602275B0A}" destId="{91890BB0-252A-48A9-A860-4226ED7C310C}" srcOrd="0" destOrd="2" presId="urn:microsoft.com/office/officeart/2005/8/layout/StepDownProcess"/>
    <dgm:cxn modelId="{C542BD08-0470-4F20-A2F4-DDE9A2F39954}" srcId="{810B04B0-9AB8-44FF-8E25-D22B0F93703F}" destId="{29D1C1CC-A7DA-4623-B1EE-2AED6186B5C2}" srcOrd="2" destOrd="0" parTransId="{B1FAAD13-D269-430C-9332-563D2DEAADC3}" sibTransId="{09A40DBC-B3C3-4F51-A4BE-81A869E7279F}"/>
    <dgm:cxn modelId="{30887709-00DE-4411-8F89-E84914FD9EC2}" srcId="{2AFFFD35-EFC7-4A9D-92D4-052A077C2EEE}" destId="{FB768563-6420-43DC-9CB7-A5C602275B0A}" srcOrd="2" destOrd="0" parTransId="{72E2A6EB-D747-4551-BEC7-E794DE36F9D6}" sibTransId="{18258033-AAD9-47E4-A5E6-523B68BEF4DE}"/>
    <dgm:cxn modelId="{7EA9B10F-4D9E-4437-BF1A-53F9D6158EF8}" srcId="{70B007AF-62E7-4622-9D5C-84889B3C3EB1}" destId="{88BD527C-8DF1-4FF9-A560-D575367BF5D5}" srcOrd="0" destOrd="0" parTransId="{004C6DEA-8545-4EA0-8732-D9A2FE1D3DC3}" sibTransId="{A832C7E8-92B3-4791-B9F8-69139149D154}"/>
    <dgm:cxn modelId="{25A6961D-A7A7-48EE-B75E-392A3C7D97AA}" type="presOf" srcId="{29D1C1CC-A7DA-4623-B1EE-2AED6186B5C2}" destId="{87026026-F1A0-4CA9-B307-48C3F1FEF6D7}" srcOrd="0" destOrd="2" presId="urn:microsoft.com/office/officeart/2005/8/layout/StepDownProcess"/>
    <dgm:cxn modelId="{83B9102B-46AF-4BC2-9946-EF8EDD815FD4}" srcId="{2AFFFD35-EFC7-4A9D-92D4-052A077C2EEE}" destId="{C1BA0AF3-E004-4E5D-B79D-0195832F8DC3}" srcOrd="1" destOrd="0" parTransId="{2E55139E-1674-4212-A1E2-9998A5F770FD}" sibTransId="{E93416D8-EC74-4B2F-B842-EE04E6EF74B3}"/>
    <dgm:cxn modelId="{D298BD36-4665-49F0-814B-829752CBE506}" srcId="{88BD527C-8DF1-4FF9-A560-D575367BF5D5}" destId="{9E1EF1C6-5E99-4DC0-9C6D-237C4D3E758B}" srcOrd="0" destOrd="0" parTransId="{24F3784A-313F-466D-B0AE-9F5A102337E8}" sibTransId="{98A72047-98AD-4EB6-84FB-78866A8ED732}"/>
    <dgm:cxn modelId="{0B551F3D-46E4-471B-8754-F605AB3D851C}" type="presOf" srcId="{C1BA0AF3-E004-4E5D-B79D-0195832F8DC3}" destId="{91890BB0-252A-48A9-A860-4226ED7C310C}" srcOrd="0" destOrd="1" presId="urn:microsoft.com/office/officeart/2005/8/layout/StepDownProcess"/>
    <dgm:cxn modelId="{4445A360-FE36-45CF-8154-0CE1134A875D}" srcId="{70B007AF-62E7-4622-9D5C-84889B3C3EB1}" destId="{2AFFFD35-EFC7-4A9D-92D4-052A077C2EEE}" srcOrd="2" destOrd="0" parTransId="{C8AAB3C9-6DEE-448E-962E-78298CA53C05}" sibTransId="{2394AFEA-6F80-4274-8290-B3175E6767E4}"/>
    <dgm:cxn modelId="{75A5ED45-A8B1-4A1E-B2B2-D2FF3A3B6924}" srcId="{810B04B0-9AB8-44FF-8E25-D22B0F93703F}" destId="{F17B753A-314F-437B-AB7E-9287DBDE1812}" srcOrd="1" destOrd="0" parTransId="{00B199B8-858C-47B1-9D0A-D49ACF875C0A}" sibTransId="{26425614-EF4B-4912-A9C8-E3995D8E00D2}"/>
    <dgm:cxn modelId="{FBB2764B-302D-4D7A-A8D2-F2BEBAEC6C5B}" type="presOf" srcId="{810B04B0-9AB8-44FF-8E25-D22B0F93703F}" destId="{D9C47ADF-A010-4C73-9E04-CB4503D56E58}" srcOrd="0" destOrd="0" presId="urn:microsoft.com/office/officeart/2005/8/layout/StepDownProcess"/>
    <dgm:cxn modelId="{ACB5A34C-F3DA-4672-AE60-9E6E149CEAB5}" type="presOf" srcId="{ED05A130-7F7B-471C-9B6F-4057BBAC5135}" destId="{87026026-F1A0-4CA9-B307-48C3F1FEF6D7}" srcOrd="0" destOrd="0" presId="urn:microsoft.com/office/officeart/2005/8/layout/StepDownProcess"/>
    <dgm:cxn modelId="{CFD5A976-B739-435B-8B96-A6B111B74078}" type="presOf" srcId="{2AFFFD35-EFC7-4A9D-92D4-052A077C2EEE}" destId="{F96FDCA3-275B-4891-9070-EB947B22E300}" srcOrd="0" destOrd="0" presId="urn:microsoft.com/office/officeart/2005/8/layout/StepDownProcess"/>
    <dgm:cxn modelId="{2DA4A959-B97D-4209-8816-1459C834C339}" srcId="{2AFFFD35-EFC7-4A9D-92D4-052A077C2EEE}" destId="{9A8426A8-5172-4F75-8E63-B2A437B88058}" srcOrd="0" destOrd="0" parTransId="{32AAB036-9AA4-4CEC-A390-C3746425F750}" sibTransId="{8E34E257-DFBF-4638-8327-691243A1006F}"/>
    <dgm:cxn modelId="{69E96892-C77E-4AFE-A51B-259091C2FB9F}" srcId="{88BD527C-8DF1-4FF9-A560-D575367BF5D5}" destId="{0AE9AD3E-6C97-4B2C-8EF3-BC49D2392212}" srcOrd="1" destOrd="0" parTransId="{76CD2BA6-CEAE-493B-9A53-CA1812E6C261}" sibTransId="{70C70986-AAC3-4A42-AEE4-63056E4400A3}"/>
    <dgm:cxn modelId="{934D48A5-DFD9-42E8-AA5D-BDBA5D8FCEB3}" type="presOf" srcId="{70B007AF-62E7-4622-9D5C-84889B3C3EB1}" destId="{C5FBB5E0-4FFC-4DE1-B31C-43A50C773A6B}" srcOrd="0" destOrd="0" presId="urn:microsoft.com/office/officeart/2005/8/layout/StepDownProcess"/>
    <dgm:cxn modelId="{23B0C6B7-8FE9-4570-9241-13C39EBC6F60}" srcId="{70B007AF-62E7-4622-9D5C-84889B3C3EB1}" destId="{810B04B0-9AB8-44FF-8E25-D22B0F93703F}" srcOrd="1" destOrd="0" parTransId="{FF9C01FA-3D81-438B-9298-1B1048CC7C49}" sibTransId="{A4F6FAD1-9309-4C1B-A828-5B00E8326E4D}"/>
    <dgm:cxn modelId="{F4558CC4-B7BA-48C8-85F2-E97163ACA272}" type="presOf" srcId="{0AE9AD3E-6C97-4B2C-8EF3-BC49D2392212}" destId="{35BF8563-2BFA-4AD7-B9F7-43551BB53281}" srcOrd="0" destOrd="1" presId="urn:microsoft.com/office/officeart/2005/8/layout/StepDownProcess"/>
    <dgm:cxn modelId="{9EA8A8C6-A682-4D07-8158-BFA048CF8BA4}" type="presOf" srcId="{9A8426A8-5172-4F75-8E63-B2A437B88058}" destId="{91890BB0-252A-48A9-A860-4226ED7C310C}" srcOrd="0" destOrd="0" presId="urn:microsoft.com/office/officeart/2005/8/layout/StepDownProcess"/>
    <dgm:cxn modelId="{9EA67ACA-2062-41D1-9A70-5CBF03818172}" type="presOf" srcId="{F17B753A-314F-437B-AB7E-9287DBDE1812}" destId="{87026026-F1A0-4CA9-B307-48C3F1FEF6D7}" srcOrd="0" destOrd="1" presId="urn:microsoft.com/office/officeart/2005/8/layout/StepDownProcess"/>
    <dgm:cxn modelId="{C74DA4CE-CD90-420C-89F9-99D5723AC80A}" type="presOf" srcId="{9E1EF1C6-5E99-4DC0-9C6D-237C4D3E758B}" destId="{35BF8563-2BFA-4AD7-B9F7-43551BB53281}" srcOrd="0" destOrd="0" presId="urn:microsoft.com/office/officeart/2005/8/layout/StepDownProcess"/>
    <dgm:cxn modelId="{1F32A2D9-55CD-4B2D-8BFF-CC57F4C821DE}" type="presOf" srcId="{88BD527C-8DF1-4FF9-A560-D575367BF5D5}" destId="{3E4B7B02-FC0A-47DC-BACF-FF7007457060}" srcOrd="0" destOrd="0" presId="urn:microsoft.com/office/officeart/2005/8/layout/StepDownProcess"/>
    <dgm:cxn modelId="{A417C8E2-1039-4C65-8BFF-A5AFB250ACA0}" srcId="{810B04B0-9AB8-44FF-8E25-D22B0F93703F}" destId="{ED05A130-7F7B-471C-9B6F-4057BBAC5135}" srcOrd="0" destOrd="0" parTransId="{560ECA73-6E95-489A-85FA-72AD791356B0}" sibTransId="{B02F7215-BD16-431C-89B0-2F134B7AE248}"/>
    <dgm:cxn modelId="{9EAFB56C-E2E1-4646-B864-AF82D0C821B8}" type="presParOf" srcId="{C5FBB5E0-4FFC-4DE1-B31C-43A50C773A6B}" destId="{50D2E007-9143-4EE4-928D-A8AE4E7AFB90}" srcOrd="0" destOrd="0" presId="urn:microsoft.com/office/officeart/2005/8/layout/StepDownProcess"/>
    <dgm:cxn modelId="{5BA94358-BD0C-40AA-9A78-3DC6BA8C1154}" type="presParOf" srcId="{50D2E007-9143-4EE4-928D-A8AE4E7AFB90}" destId="{7323A874-B6F6-4CA0-9751-CBA9672C85DC}" srcOrd="0" destOrd="0" presId="urn:microsoft.com/office/officeart/2005/8/layout/StepDownProcess"/>
    <dgm:cxn modelId="{220297A0-6090-45D3-BF02-1EDDA7A24D1A}" type="presParOf" srcId="{50D2E007-9143-4EE4-928D-A8AE4E7AFB90}" destId="{3E4B7B02-FC0A-47DC-BACF-FF7007457060}" srcOrd="1" destOrd="0" presId="urn:microsoft.com/office/officeart/2005/8/layout/StepDownProcess"/>
    <dgm:cxn modelId="{85958EBB-622C-4BBF-91B9-C779759B340D}" type="presParOf" srcId="{50D2E007-9143-4EE4-928D-A8AE4E7AFB90}" destId="{35BF8563-2BFA-4AD7-B9F7-43551BB53281}" srcOrd="2" destOrd="0" presId="urn:microsoft.com/office/officeart/2005/8/layout/StepDownProcess"/>
    <dgm:cxn modelId="{BDC8F91A-9175-4FAE-AF72-7456F5D21C68}" type="presParOf" srcId="{C5FBB5E0-4FFC-4DE1-B31C-43A50C773A6B}" destId="{E3C29596-5FAE-40E9-B143-F741F4EE101C}" srcOrd="1" destOrd="0" presId="urn:microsoft.com/office/officeart/2005/8/layout/StepDownProcess"/>
    <dgm:cxn modelId="{1146673B-824C-400A-89B0-F9893673A196}" type="presParOf" srcId="{C5FBB5E0-4FFC-4DE1-B31C-43A50C773A6B}" destId="{3D21C728-5113-4A67-AE97-061AB696A6CE}" srcOrd="2" destOrd="0" presId="urn:microsoft.com/office/officeart/2005/8/layout/StepDownProcess"/>
    <dgm:cxn modelId="{56559467-1ED2-461C-AE7D-6A701CBCEAF0}" type="presParOf" srcId="{3D21C728-5113-4A67-AE97-061AB696A6CE}" destId="{70919C37-7D21-4691-A4BA-35FC1A5D8420}" srcOrd="0" destOrd="0" presId="urn:microsoft.com/office/officeart/2005/8/layout/StepDownProcess"/>
    <dgm:cxn modelId="{CA324085-0E2C-4FC6-863B-84A8066CE39D}" type="presParOf" srcId="{3D21C728-5113-4A67-AE97-061AB696A6CE}" destId="{D9C47ADF-A010-4C73-9E04-CB4503D56E58}" srcOrd="1" destOrd="0" presId="urn:microsoft.com/office/officeart/2005/8/layout/StepDownProcess"/>
    <dgm:cxn modelId="{5CFE1584-B154-45A9-9728-56CD6449057A}" type="presParOf" srcId="{3D21C728-5113-4A67-AE97-061AB696A6CE}" destId="{87026026-F1A0-4CA9-B307-48C3F1FEF6D7}" srcOrd="2" destOrd="0" presId="urn:microsoft.com/office/officeart/2005/8/layout/StepDownProcess"/>
    <dgm:cxn modelId="{DA8589D6-74FD-4730-A464-48E2F210D1EC}" type="presParOf" srcId="{C5FBB5E0-4FFC-4DE1-B31C-43A50C773A6B}" destId="{66EF255F-A12F-41C2-B7C3-21D9A62A37E7}" srcOrd="3" destOrd="0" presId="urn:microsoft.com/office/officeart/2005/8/layout/StepDownProcess"/>
    <dgm:cxn modelId="{3F7A9E22-24DC-4378-BF65-3E89C6C0A905}" type="presParOf" srcId="{C5FBB5E0-4FFC-4DE1-B31C-43A50C773A6B}" destId="{EA378094-C34E-405C-9228-534A3C5C2686}" srcOrd="4" destOrd="0" presId="urn:microsoft.com/office/officeart/2005/8/layout/StepDownProcess"/>
    <dgm:cxn modelId="{FAE8BFCF-8641-4887-B15F-A87800FEA8E6}" type="presParOf" srcId="{EA378094-C34E-405C-9228-534A3C5C2686}" destId="{F96FDCA3-275B-4891-9070-EB947B22E300}" srcOrd="0" destOrd="0" presId="urn:microsoft.com/office/officeart/2005/8/layout/StepDownProcess"/>
    <dgm:cxn modelId="{FA9D6280-37AA-46C8-B58C-FEB892530E2C}" type="presParOf" srcId="{EA378094-C34E-405C-9228-534A3C5C2686}" destId="{91890BB0-252A-48A9-A860-4226ED7C31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A874-B6F6-4CA0-9751-CBA9672C85DC}">
      <dsp:nvSpPr>
        <dsp:cNvPr id="0" name=""/>
        <dsp:cNvSpPr/>
      </dsp:nvSpPr>
      <dsp:spPr>
        <a:xfrm rot="5400000">
          <a:off x="918630" y="1036013"/>
          <a:ext cx="920293" cy="1047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B7B02-FC0A-47DC-BACF-FF7007457060}">
      <dsp:nvSpPr>
        <dsp:cNvPr id="0" name=""/>
        <dsp:cNvSpPr/>
      </dsp:nvSpPr>
      <dsp:spPr>
        <a:xfrm>
          <a:off x="0" y="15849"/>
          <a:ext cx="2073617" cy="1084412"/>
        </a:xfrm>
        <a:prstGeom prst="roundRect">
          <a:avLst>
            <a:gd name="adj" fmla="val 16670"/>
          </a:avLst>
        </a:prstGeom>
        <a:solidFill>
          <a:srgbClr val="8BC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Zadání</a:t>
          </a:r>
          <a:endParaRPr lang="cs-CZ" sz="3200" kern="1200" dirty="0"/>
        </a:p>
      </dsp:txBody>
      <dsp:txXfrm>
        <a:off x="52946" y="68795"/>
        <a:ext cx="1967725" cy="978520"/>
      </dsp:txXfrm>
    </dsp:sp>
    <dsp:sp modelId="{35BF8563-2BFA-4AD7-B9F7-43551BB53281}">
      <dsp:nvSpPr>
        <dsp:cNvPr id="0" name=""/>
        <dsp:cNvSpPr/>
      </dsp:nvSpPr>
      <dsp:spPr>
        <a:xfrm>
          <a:off x="2221832" y="119273"/>
          <a:ext cx="3381623" cy="87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Letní semestr 2023/2024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85 odevzdaných prací </a:t>
          </a:r>
        </a:p>
      </dsp:txBody>
      <dsp:txXfrm>
        <a:off x="2221832" y="119273"/>
        <a:ext cx="3381623" cy="876470"/>
      </dsp:txXfrm>
    </dsp:sp>
    <dsp:sp modelId="{70919C37-7D21-4691-A4BA-35FC1A5D8420}">
      <dsp:nvSpPr>
        <dsp:cNvPr id="0" name=""/>
        <dsp:cNvSpPr/>
      </dsp:nvSpPr>
      <dsp:spPr>
        <a:xfrm rot="5400000">
          <a:off x="2947481" y="2311401"/>
          <a:ext cx="920293" cy="1047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47ADF-A010-4C73-9E04-CB4503D56E58}">
      <dsp:nvSpPr>
        <dsp:cNvPr id="0" name=""/>
        <dsp:cNvSpPr/>
      </dsp:nvSpPr>
      <dsp:spPr>
        <a:xfrm>
          <a:off x="1975651" y="1291236"/>
          <a:ext cx="2172474" cy="1084412"/>
        </a:xfrm>
        <a:prstGeom prst="roundRect">
          <a:avLst>
            <a:gd name="adj" fmla="val 16670"/>
          </a:avLst>
        </a:prstGeom>
        <a:solidFill>
          <a:srgbClr val="8BC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Dotazník</a:t>
          </a:r>
        </a:p>
      </dsp:txBody>
      <dsp:txXfrm>
        <a:off x="2028597" y="1344182"/>
        <a:ext cx="2066582" cy="978520"/>
      </dsp:txXfrm>
    </dsp:sp>
    <dsp:sp modelId="{87026026-F1A0-4CA9-B307-48C3F1FEF6D7}">
      <dsp:nvSpPr>
        <dsp:cNvPr id="0" name=""/>
        <dsp:cNvSpPr/>
      </dsp:nvSpPr>
      <dsp:spPr>
        <a:xfrm>
          <a:off x="4314553" y="1234003"/>
          <a:ext cx="5726386" cy="119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Začátek zimního semestru 2024/2025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Cca 50 respondentů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>
              <a:solidFill>
                <a:schemeClr val="tx1"/>
              </a:solidFill>
              <a:highlight>
                <a:srgbClr val="8BC024"/>
              </a:highlight>
            </a:rPr>
            <a:t> </a:t>
          </a:r>
          <a:r>
            <a:rPr lang="cs-CZ" sz="2000" b="1" kern="1200" dirty="0">
              <a:solidFill>
                <a:schemeClr val="bg1"/>
              </a:solidFill>
              <a:highlight>
                <a:srgbClr val="8BC024"/>
              </a:highlight>
            </a:rPr>
            <a:t>Předběžné hodnocení + výzkumné otázky pro FG </a:t>
          </a:r>
          <a:endParaRPr lang="cs-CZ" sz="2000" kern="1200" dirty="0"/>
        </a:p>
      </dsp:txBody>
      <dsp:txXfrm>
        <a:off x="4314553" y="1234003"/>
        <a:ext cx="5726386" cy="1197784"/>
      </dsp:txXfrm>
    </dsp:sp>
    <dsp:sp modelId="{F96FDCA3-275B-4891-9070-EB947B22E300}">
      <dsp:nvSpPr>
        <dsp:cNvPr id="0" name=""/>
        <dsp:cNvSpPr/>
      </dsp:nvSpPr>
      <dsp:spPr>
        <a:xfrm>
          <a:off x="3990360" y="2604719"/>
          <a:ext cx="2921187" cy="1084412"/>
        </a:xfrm>
        <a:prstGeom prst="roundRect">
          <a:avLst>
            <a:gd name="adj" fmla="val 16670"/>
          </a:avLst>
        </a:prstGeom>
        <a:solidFill>
          <a:srgbClr val="8BC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Focus</a:t>
          </a:r>
          <a:r>
            <a:rPr lang="cs-CZ" sz="3600" kern="1200" dirty="0"/>
            <a:t> </a:t>
          </a:r>
          <a:r>
            <a:rPr lang="cs-CZ" sz="3600" kern="1200" dirty="0" err="1"/>
            <a:t>groups</a:t>
          </a:r>
          <a:endParaRPr lang="cs-CZ" sz="3600" kern="1200" dirty="0"/>
        </a:p>
      </dsp:txBody>
      <dsp:txXfrm>
        <a:off x="4043306" y="2657665"/>
        <a:ext cx="2815295" cy="978520"/>
      </dsp:txXfrm>
    </dsp:sp>
    <dsp:sp modelId="{91890BB0-252A-48A9-A860-4226ED7C310C}">
      <dsp:nvSpPr>
        <dsp:cNvPr id="0" name=""/>
        <dsp:cNvSpPr/>
      </dsp:nvSpPr>
      <dsp:spPr>
        <a:xfrm>
          <a:off x="6998821" y="2509390"/>
          <a:ext cx="4696118" cy="123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Konec zimního semestru 2024/2025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Dva běhy – celkem 12 účastníků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>
              <a:solidFill>
                <a:schemeClr val="tx1"/>
              </a:solidFill>
              <a:highlight>
                <a:srgbClr val="8BC024"/>
              </a:highlight>
            </a:rPr>
            <a:t> </a:t>
          </a:r>
          <a:r>
            <a:rPr lang="cs-CZ" sz="2000" b="1" kern="1200" dirty="0">
              <a:solidFill>
                <a:schemeClr val="bg1"/>
              </a:solidFill>
              <a:highlight>
                <a:srgbClr val="8BC024"/>
              </a:highlight>
            </a:rPr>
            <a:t>Hodnocení seminární práce</a:t>
          </a:r>
        </a:p>
      </dsp:txBody>
      <dsp:txXfrm>
        <a:off x="6998821" y="2509390"/>
        <a:ext cx="4696118" cy="123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B8988-55D2-46F7-88C0-644A54432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573EA9-D718-45D1-808B-DE7131E71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CF3E28-17FE-4257-AA8F-99A806FE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44B13E-5A54-41BB-826C-F5BF0B0D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F9FE75-AE99-4ACC-9DF9-C89D2976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0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7E3FB-B0D3-47FF-B536-4E91DB6F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89F39D-7252-4995-BE3D-AC0D3B170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A41C1-E63D-435B-A9A9-BE9AC5BB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1C6CC-A5CD-4948-B859-F0C28D33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2B761E-BF47-4199-879B-4B281A32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D22D8D-C20D-463B-B2B1-3A551BAAD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092C23-2009-475E-B0F9-8A79ECF19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EB906-F772-435C-B1EE-CD345C95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A83F0-B14B-4542-BBB1-018F28C9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283CA-75C3-4363-A86D-C19664CA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2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7527B-62B8-44C4-8727-10C2E1AB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E1DC4E-BE8E-46CA-8854-2D60E5E24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26454-3A4F-48C4-8A3E-FC84486E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7176B0-7A26-45A5-B785-AD4C6FE1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DCD31-1CAD-481F-9768-C456E06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2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8A0F6-9980-4768-956E-67729FFE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0B3774-75E6-4D70-BE9B-0B710D69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30A578-E439-48DD-9ACA-4304B9F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239BDD-38D3-4620-BE26-67B74B19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709263-EA42-4994-B106-54767C78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98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4B56-7479-4F3C-8A01-8A271FCA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705A51-A4FE-4089-818E-F8A538438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BEE1EAE-9B68-49DE-9CF1-427584E6E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56376E-BD82-4BB5-863E-DDB93280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0949B4-ED6A-48FF-B65D-7749F398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CE7F99-B09B-4F09-A090-C5764159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0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243A3-1705-4839-A543-72B84ABA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2EB37D-21DF-49FC-BDBF-088F5AF4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5AF617D-CFA2-44F7-B295-C444E3D2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23D6FC5-BEF0-4408-BFA4-079EC758B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34787C9-630C-485F-B781-1368DDCA1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64DC28-C3F7-42F8-998F-725664E2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DAD6E0-B1D3-442E-AE16-F55185A3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ED7D12-3BCD-41E3-8A3A-AB668DAB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41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3FD92-C4F0-45A2-B567-6BF10D21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4D11B6-2D39-4E5C-B16F-FD3E664D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20A2F6-40A4-4224-823F-E0DED2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F4758B-B249-4E9A-AE90-C67DAA4C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60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58902F-0357-417C-887B-61B9A005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E62FC3-B3DD-4401-ABC2-1ECE01EE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4E5C90-290F-4008-A0FF-FD0DA16E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5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0BC5D-BB8E-496E-953E-D857E181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EAEE26-319D-422E-9CD1-BA866134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9E0D4F-9219-48EE-AA2A-20D31F51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97604B-6A7D-43B0-8EF3-E71A7386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AD9BB7-72F5-465C-8AFC-80C62213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B8F691-14AB-4A08-AE25-5139AA66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59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9DDBD-F372-455B-A8C6-B5676E3A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DEB383-243A-4D24-A11F-860B38877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FE9499B-9451-4A93-A951-AAEA5CF1A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D6209-751C-4A5F-8B9A-C4E5B67B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FEBECA-293C-47F0-8FE5-0C0EA078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79F8B2-1ADB-435A-8DA4-E356DF50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7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63B30C-D544-4756-8AB2-5BF1CD45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99ED65-F931-4939-87E3-FB619A88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A7F308-C46F-4E24-9E80-0AA3A03EB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D7CD-DCCD-4569-A7F3-F49AE829783F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D4031C-2975-48E1-B91B-B77834637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E6E56-0F7F-4C90-A900-9B5148E0F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14EA-2300-4092-AE82-B90E714DC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7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D2C03-430D-4A3E-B9B1-0F14628EC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35742"/>
            <a:ext cx="9511553" cy="2743200"/>
          </a:xfrm>
        </p:spPr>
        <p:txBody>
          <a:bodyPr>
            <a:normAutofit/>
          </a:bodyPr>
          <a:lstStyle/>
          <a:p>
            <a:r>
              <a:rPr lang="cs-CZ" dirty="0"/>
              <a:t>Seminární práce využívající AI a její hodnocení studenty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6CCE96-15F7-4B96-A664-5AF4C9569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4077"/>
            <a:ext cx="9144000" cy="1966029"/>
          </a:xfrm>
        </p:spPr>
        <p:txBody>
          <a:bodyPr>
            <a:normAutofit/>
          </a:bodyPr>
          <a:lstStyle/>
          <a:p>
            <a:r>
              <a:rPr lang="cs-CZ" sz="3200" dirty="0" err="1"/>
              <a:t>Webinář</a:t>
            </a:r>
            <a:r>
              <a:rPr lang="cs-CZ" sz="3200" dirty="0"/>
              <a:t> pro KEGA 010UPJŠ</a:t>
            </a:r>
          </a:p>
          <a:p>
            <a:endParaRPr lang="cs-CZ" sz="1800" dirty="0"/>
          </a:p>
          <a:p>
            <a:r>
              <a:rPr lang="cs-CZ" sz="3200" dirty="0"/>
              <a:t>Václav Duffek a tým z CBG FPE ZČU</a:t>
            </a:r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F76553-2628-48C2-AF96-0B0D9ABE2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69BAC0-56B5-4A19-A2AF-15DDA9DC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1392DB06-CE14-435F-BBE0-114878241EB6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9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E060F2B-155C-44BC-9BEB-E42133B20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65881"/>
              </p:ext>
            </p:extLst>
          </p:nvPr>
        </p:nvGraphicFramePr>
        <p:xfrm>
          <a:off x="571501" y="1324043"/>
          <a:ext cx="11113476" cy="4900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176">
                  <a:extLst>
                    <a:ext uri="{9D8B030D-6E8A-4147-A177-3AD203B41FA5}">
                      <a16:colId xmlns:a16="http://schemas.microsoft.com/office/drawing/2014/main" val="3145339592"/>
                    </a:ext>
                  </a:extLst>
                </a:gridCol>
                <a:gridCol w="10401300">
                  <a:extLst>
                    <a:ext uri="{9D8B030D-6E8A-4147-A177-3AD203B41FA5}">
                      <a16:colId xmlns:a16="http://schemas.microsoft.com/office/drawing/2014/main" val="4173738158"/>
                    </a:ext>
                  </a:extLst>
                </a:gridCol>
              </a:tblGrid>
              <a:tr h="36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Citace z </a:t>
                      </a:r>
                      <a:r>
                        <a:rPr lang="cs-CZ" sz="2000" dirty="0" err="1">
                          <a:effectLst/>
                        </a:rPr>
                        <a:t>focus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group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BC0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74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Q1.1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 to na sebe beru pozitivně, když je výzva, naučím se nějakou novou metodu nebo zjistím něco </a:t>
                      </a:r>
                      <a:r>
                        <a:rPr lang="cs-CZ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novýho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tak mě to víc motivuje to dělat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25388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Q1.2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Čím více seminárek, tím je to složitější s časem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382696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Q1.3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cs-CZ" sz="20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letňáku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jsem byl hodně vytížený a byl jsem rád, že jsem to vůbec stihnul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7532062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Q2.1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Mně naopak vyhovovalo, že to mělo danou strukturu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181918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Q2.2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Nemohl jsem být kreativní, bylo to na kostře a já jsem se toho musel držet, to byla výzva a moc mě to nebavilo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37602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Q2.3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Chtěl bych více kreativity s AI, nejen následovat zadání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488727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Q3.1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 se zdroji byla těžká, ale hodně mě to naučilo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75642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Q3.2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Naučil jsem se víc ověřovat informace a používat databáze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5999735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Q3.3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"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 seminárkou jsem vůbec neuměl pracovat s databázemi. Teď je používám i na další úkoly</a:t>
                      </a:r>
                      <a:r>
                        <a:rPr lang="en-GB" sz="2000" dirty="0">
                          <a:effectLst/>
                        </a:rPr>
                        <a:t>."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69169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Q3.4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BC02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“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Ověřování informací od AI bylo nutné, často si něco vymýšlela</a:t>
                      </a:r>
                      <a:r>
                        <a:rPr lang="en-GB" sz="2000" dirty="0">
                          <a:effectLst/>
                        </a:rPr>
                        <a:t>.”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BC024">
                            <a:tint val="66000"/>
                            <a:satMod val="160000"/>
                          </a:srgbClr>
                        </a:gs>
                        <a:gs pos="50000">
                          <a:srgbClr val="8BC024">
                            <a:tint val="44500"/>
                            <a:satMod val="160000"/>
                          </a:srgbClr>
                        </a:gs>
                        <a:gs pos="100000">
                          <a:srgbClr val="8BC02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688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3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89441-6FBE-43ED-8EBA-C4240FD3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14DF8-3828-4491-ABCB-F56AB826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929"/>
            <a:ext cx="10515600" cy="38730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Nová podoba seminární práce hodnocena velmi pozitivně.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Výzva ano, ale v kontextu dalšího studia.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Strukturované zadání motivující, ale nechat i prostor </a:t>
            </a:r>
            <a:r>
              <a:rPr lang="cs-CZ"/>
              <a:t>pro kreativitu.</a:t>
            </a:r>
            <a:endParaRPr lang="cs-CZ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Klíčové zaměření na smysluplný rozvoj kompetencí (kritické myšlení a hledání zdrojů). Problematické, ale žádané.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C93F2B-5B5F-4C07-941D-6865F7EC6D1E}"/>
              </a:ext>
            </a:extLst>
          </p:cNvPr>
          <p:cNvSpPr txBox="1"/>
          <p:nvPr/>
        </p:nvSpPr>
        <p:spPr>
          <a:xfrm>
            <a:off x="98612" y="6334780"/>
            <a:ext cx="120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solidFill>
                  <a:schemeClr val="bg1"/>
                </a:solidFill>
              </a:rPr>
              <a:t>Mgr. Václav Duffek, Ph.D.; 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RNDr. Václav </a:t>
            </a:r>
            <a:r>
              <a:rPr lang="cs-CZ" sz="1400" dirty="0" err="1">
                <a:solidFill>
                  <a:schemeClr val="bg1"/>
                </a:solidFill>
              </a:rPr>
              <a:t>Stacke</a:t>
            </a:r>
            <a:r>
              <a:rPr lang="cs-CZ" sz="1400" dirty="0">
                <a:solidFill>
                  <a:schemeClr val="bg1"/>
                </a:solidFill>
              </a:rPr>
              <a:t>, Ph.D.; Mgr. Markéta </a:t>
            </a:r>
            <a:r>
              <a:rPr lang="cs-CZ" sz="1400" dirty="0" err="1">
                <a:solidFill>
                  <a:schemeClr val="bg1"/>
                </a:solidFill>
              </a:rPr>
              <a:t>Kuberská</a:t>
            </a:r>
            <a:r>
              <a:rPr lang="cs-CZ" sz="1400" dirty="0">
                <a:solidFill>
                  <a:schemeClr val="bg1"/>
                </a:solidFill>
              </a:rPr>
              <a:t>, Ph.D.; Mgr. Gabriela Kostová; Bc. Karel Majer; František Váňa; Barbora Fleischmannová; Tomáš </a:t>
            </a:r>
            <a:r>
              <a:rPr lang="cs-CZ" sz="1400" dirty="0" err="1">
                <a:solidFill>
                  <a:schemeClr val="bg1"/>
                </a:solidFill>
              </a:rPr>
              <a:t>Knepr</a:t>
            </a:r>
            <a:r>
              <a:rPr lang="cs-CZ" sz="1400" dirty="0">
                <a:solidFill>
                  <a:schemeClr val="bg1"/>
                </a:solidFill>
              </a:rPr>
              <a:t>; Jiří </a:t>
            </a:r>
            <a:r>
              <a:rPr lang="cs-CZ" sz="1400" dirty="0" err="1">
                <a:solidFill>
                  <a:schemeClr val="bg1"/>
                </a:solidFill>
              </a:rPr>
              <a:t>Bayerl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4770E5F-1C69-4099-A22D-8F5DFA87A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272" y="116541"/>
            <a:ext cx="7940728" cy="59974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DFE080-C92A-45D7-A9FF-915D31379AB1}"/>
              </a:ext>
            </a:extLst>
          </p:cNvPr>
          <p:cNvSpPr txBox="1"/>
          <p:nvPr/>
        </p:nvSpPr>
        <p:spPr>
          <a:xfrm>
            <a:off x="762000" y="2832847"/>
            <a:ext cx="3119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Jaké kompetence chceme rozvíjet?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Jaké znalosti chceme předávat?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Co je cílem seminární práce?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C89441-6FBE-43ED-8EBA-C4240FD3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cs-CZ" dirty="0"/>
              <a:t>Má dnes psaní seminárek</a:t>
            </a:r>
            <a:br>
              <a:rPr lang="cs-CZ" dirty="0"/>
            </a:br>
            <a:r>
              <a:rPr lang="cs-CZ" dirty="0"/>
              <a:t>ještě smysl?</a:t>
            </a:r>
          </a:p>
        </p:txBody>
      </p:sp>
    </p:spTree>
    <p:extLst>
      <p:ext uri="{BB962C8B-B14F-4D97-AF65-F5344CB8AC3E}">
        <p14:creationId xmlns:p14="http://schemas.microsoft.com/office/powerpoint/2010/main" val="29625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89441-6FBE-43ED-8EBA-C4240FD3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cs-CZ" dirty="0"/>
              <a:t>Náš návrh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14DF8-3828-4491-ABCB-F56AB826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623"/>
            <a:ext cx="10515600" cy="35413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Vyber si region a charakteristiku, kterou chceš zpracovávat.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Nech si vygenerovat text seminární práce AI.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Vymez výroky, ze kterých se text skládá.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Najdi odborné zdroje, které se jednotlivým výrokům věnují.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Ve zdrojích najdi informace ke konkrétnímu výroku.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Urči, zda je vygenerovaný text na základě odborné lit. pravdivý.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BADF6A-519B-4474-80F0-52C1E658354B}"/>
              </a:ext>
            </a:extLst>
          </p:cNvPr>
          <p:cNvSpPr/>
          <p:nvPr/>
        </p:nvSpPr>
        <p:spPr>
          <a:xfrm>
            <a:off x="838199" y="2289564"/>
            <a:ext cx="9973733" cy="3508653"/>
          </a:xfrm>
          <a:prstGeom prst="rect">
            <a:avLst/>
          </a:prstGeom>
          <a:solidFill>
            <a:schemeClr val="bg1"/>
          </a:solidFill>
          <a:ln w="57150">
            <a:solidFill>
              <a:srgbClr val="8BC024"/>
            </a:solidFill>
          </a:ln>
        </p:spPr>
        <p:txBody>
          <a:bodyPr wrap="square">
            <a:spAutoFit/>
          </a:bodyPr>
          <a:lstStyle/>
          <a:p>
            <a:r>
              <a:rPr lang="cs-CZ" sz="3200" dirty="0"/>
              <a:t>Cíle v kompetenční rovině</a:t>
            </a:r>
          </a:p>
          <a:p>
            <a:pPr lvl="1"/>
            <a:endParaRPr lang="cs-CZ" dirty="0"/>
          </a:p>
          <a:p>
            <a:pPr lvl="1"/>
            <a:r>
              <a:rPr lang="cs-CZ" sz="3200" dirty="0"/>
              <a:t>Rozvoj kritického myšlení</a:t>
            </a:r>
          </a:p>
          <a:p>
            <a:pPr lvl="2"/>
            <a:r>
              <a:rPr lang="cs-CZ" sz="2800" dirty="0"/>
              <a:t>Student/</a:t>
            </a:r>
            <a:r>
              <a:rPr lang="cs-CZ" sz="2800" dirty="0" err="1"/>
              <a:t>ka</a:t>
            </a:r>
            <a:r>
              <a:rPr lang="cs-CZ" sz="2800" dirty="0"/>
              <a:t> dokáže kriticky zhodnotit text.</a:t>
            </a:r>
          </a:p>
          <a:p>
            <a:endParaRPr lang="cs-CZ" sz="2400" dirty="0"/>
          </a:p>
          <a:p>
            <a:pPr lvl="1"/>
            <a:r>
              <a:rPr lang="cs-CZ" sz="3200" dirty="0"/>
              <a:t>Práce s odbornými zdroji</a:t>
            </a:r>
          </a:p>
          <a:p>
            <a:pPr lvl="2"/>
            <a:r>
              <a:rPr lang="cs-CZ" sz="2800" dirty="0"/>
              <a:t>Student/</a:t>
            </a:r>
            <a:r>
              <a:rPr lang="cs-CZ" sz="2800" dirty="0" err="1"/>
              <a:t>ka</a:t>
            </a:r>
            <a:r>
              <a:rPr lang="cs-CZ" sz="2800" dirty="0"/>
              <a:t> dokáže dohledat odborné zdroje k určenému tématu.</a:t>
            </a:r>
          </a:p>
        </p:txBody>
      </p:sp>
    </p:spTree>
    <p:extLst>
      <p:ext uri="{BB962C8B-B14F-4D97-AF65-F5344CB8AC3E}">
        <p14:creationId xmlns:p14="http://schemas.microsoft.com/office/powerpoint/2010/main" val="376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951DE8-2589-4F71-B89D-7F608E2F2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2" t="25881" r="13186" b="14698"/>
          <a:stretch/>
        </p:blipFill>
        <p:spPr>
          <a:xfrm>
            <a:off x="947787" y="1388163"/>
            <a:ext cx="10296426" cy="46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1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89441-6FBE-43ED-8EBA-C4240FD3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cs-CZ" dirty="0"/>
              <a:t>Náš </a:t>
            </a:r>
            <a:r>
              <a:rPr lang="cs-CZ" dirty="0" err="1"/>
              <a:t>SoTL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14DF8-3828-4491-ABCB-F56AB826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715"/>
            <a:ext cx="10515600" cy="4181934"/>
          </a:xfrm>
        </p:spPr>
        <p:txBody>
          <a:bodyPr>
            <a:normAutofit/>
          </a:bodyPr>
          <a:lstStyle/>
          <a:p>
            <a:r>
              <a:rPr lang="cs-CZ" dirty="0"/>
              <a:t>Zapojeni 4 akademici a 6 studentů/studentek.</a:t>
            </a:r>
          </a:p>
          <a:p>
            <a:endParaRPr lang="cs-CZ" sz="1800" dirty="0"/>
          </a:p>
          <a:p>
            <a:r>
              <a:rPr lang="cs-CZ" dirty="0"/>
              <a:t>50 tis. (převážně stipendia pro zapojené studující).</a:t>
            </a:r>
          </a:p>
          <a:p>
            <a:endParaRPr lang="cs-CZ" sz="1800" dirty="0"/>
          </a:p>
          <a:p>
            <a:r>
              <a:rPr lang="cs-CZ" dirty="0"/>
              <a:t>Cílem případové studie bylo popsat a pochopit studentské hodnocení využití </a:t>
            </a:r>
            <a:r>
              <a:rPr lang="cs-CZ" dirty="0" err="1"/>
              <a:t>chatbotů</a:t>
            </a:r>
            <a:r>
              <a:rPr lang="cs-CZ" dirty="0"/>
              <a:t> při vytváření seminární práce.</a:t>
            </a:r>
          </a:p>
          <a:p>
            <a:endParaRPr lang="cs-CZ" sz="1800" dirty="0"/>
          </a:p>
          <a:p>
            <a:r>
              <a:rPr lang="cs-CZ" dirty="0"/>
              <a:t>Kombinovaný dvoufázový výzkumný plán.</a:t>
            </a:r>
          </a:p>
          <a:p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1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89441-6FBE-43ED-8EBA-C4240FD3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cs-CZ" dirty="0"/>
              <a:t>Metodologie výzkumu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210DA51-055E-430A-BFF4-76E26A403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824106"/>
              </p:ext>
            </p:extLst>
          </p:nvPr>
        </p:nvGraphicFramePr>
        <p:xfrm>
          <a:off x="381000" y="2370346"/>
          <a:ext cx="11694940" cy="375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3A874-B6F6-4CA0-9751-CBA9672C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323A874-B6F6-4CA0-9751-CBA9672C8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4B7B02-FC0A-47DC-BACF-FF7007457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3E4B7B02-FC0A-47DC-BACF-FF7007457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F8563-2BFA-4AD7-B9F7-43551BB53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5BF8563-2BFA-4AD7-B9F7-43551BB53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919C37-7D21-4691-A4BA-35FC1A5D8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70919C37-7D21-4691-A4BA-35FC1A5D8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47ADF-A010-4C73-9E04-CB4503D56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D9C47ADF-A010-4C73-9E04-CB4503D56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026026-F1A0-4CA9-B307-48C3F1FEF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87026026-F1A0-4CA9-B307-48C3F1FEF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FDCA3-275B-4891-9070-EB947B22E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F96FDCA3-275B-4891-9070-EB947B22E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90BB0-252A-48A9-A860-4226ED7C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91890BB0-252A-48A9-A860-4226ED7C3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>
            <a:extLst>
              <a:ext uri="{FF2B5EF4-FFF2-40B4-BE49-F238E27FC236}">
                <a16:creationId xmlns:a16="http://schemas.microsoft.com/office/drawing/2014/main" id="{C5507833-0917-406F-B1BD-BE3E1DCF1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8" y="2234401"/>
            <a:ext cx="11080991" cy="40356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F4F31BC-98F1-4EC9-964A-C8857CC10C87}"/>
              </a:ext>
            </a:extLst>
          </p:cNvPr>
          <p:cNvSpPr/>
          <p:nvPr/>
        </p:nvSpPr>
        <p:spPr>
          <a:xfrm>
            <a:off x="5978769" y="4289816"/>
            <a:ext cx="3575540" cy="216000"/>
          </a:xfrm>
          <a:prstGeom prst="rect">
            <a:avLst/>
          </a:prstGeom>
          <a:solidFill>
            <a:srgbClr val="DF2C2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E5F5541-2F2B-4940-B8FF-60E1C55302A3}"/>
              </a:ext>
            </a:extLst>
          </p:cNvPr>
          <p:cNvSpPr/>
          <p:nvPr/>
        </p:nvSpPr>
        <p:spPr>
          <a:xfrm>
            <a:off x="5978769" y="3121616"/>
            <a:ext cx="5004000" cy="216000"/>
          </a:xfrm>
          <a:prstGeom prst="rect">
            <a:avLst/>
          </a:prstGeom>
          <a:solidFill>
            <a:srgbClr val="DF2C2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59447AA-2F51-4C79-BA24-0CA0AC7EB081}"/>
              </a:ext>
            </a:extLst>
          </p:cNvPr>
          <p:cNvSpPr/>
          <p:nvPr/>
        </p:nvSpPr>
        <p:spPr>
          <a:xfrm>
            <a:off x="5978769" y="4871223"/>
            <a:ext cx="3060000" cy="216000"/>
          </a:xfrm>
          <a:prstGeom prst="rect">
            <a:avLst/>
          </a:prstGeom>
          <a:solidFill>
            <a:srgbClr val="DF2C2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085327F-FD62-4D44-9577-E5ABAAC788D9}"/>
              </a:ext>
            </a:extLst>
          </p:cNvPr>
          <p:cNvSpPr/>
          <p:nvPr/>
        </p:nvSpPr>
        <p:spPr>
          <a:xfrm>
            <a:off x="5978769" y="4567707"/>
            <a:ext cx="4176000" cy="216000"/>
          </a:xfrm>
          <a:prstGeom prst="rect">
            <a:avLst/>
          </a:prstGeom>
          <a:solidFill>
            <a:srgbClr val="8BC0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C0133B0-685E-46BA-989C-02CBE1FCEEDA}"/>
              </a:ext>
            </a:extLst>
          </p:cNvPr>
          <p:cNvSpPr/>
          <p:nvPr/>
        </p:nvSpPr>
        <p:spPr>
          <a:xfrm>
            <a:off x="5978769" y="5152139"/>
            <a:ext cx="4860000" cy="216000"/>
          </a:xfrm>
          <a:prstGeom prst="rect">
            <a:avLst/>
          </a:prstGeom>
          <a:solidFill>
            <a:srgbClr val="8BC0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1F4B1EA-0027-4AB5-9C73-5F368ED3DC6F}"/>
              </a:ext>
            </a:extLst>
          </p:cNvPr>
          <p:cNvSpPr/>
          <p:nvPr/>
        </p:nvSpPr>
        <p:spPr>
          <a:xfrm>
            <a:off x="5978769" y="5434608"/>
            <a:ext cx="3564000" cy="216000"/>
          </a:xfrm>
          <a:prstGeom prst="rect">
            <a:avLst/>
          </a:prstGeom>
          <a:solidFill>
            <a:srgbClr val="8BC0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E03CCDC-F5BF-46A4-9B28-02B13FF90E64}"/>
              </a:ext>
            </a:extLst>
          </p:cNvPr>
          <p:cNvSpPr txBox="1"/>
          <p:nvPr/>
        </p:nvSpPr>
        <p:spPr>
          <a:xfrm>
            <a:off x="275280" y="1517018"/>
            <a:ext cx="885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Tato vlastnost seminární práce mě motivovala ji vypracovat.</a:t>
            </a:r>
          </a:p>
        </p:txBody>
      </p:sp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id="{C0030AA6-7BFD-41CC-AEBC-737FDD1D7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7773"/>
              </p:ext>
            </p:extLst>
          </p:nvPr>
        </p:nvGraphicFramePr>
        <p:xfrm>
          <a:off x="9657800" y="4002492"/>
          <a:ext cx="463545" cy="46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6" imgW="1433269" imgH="1436982" progId="CorelDraw.Graphic.22">
                  <p:embed/>
                </p:oleObj>
              </mc:Choice>
              <mc:Fallback>
                <p:oleObj name="CorelDRAW" r:id="rId6" imgW="1433269" imgH="1436982" progId="CorelDraw.Graphic.22">
                  <p:embed/>
                  <p:pic>
                    <p:nvPicPr>
                      <p:cNvPr id="27" name="Objekt 26">
                        <a:extLst>
                          <a:ext uri="{FF2B5EF4-FFF2-40B4-BE49-F238E27FC236}">
                            <a16:creationId xmlns:a16="http://schemas.microsoft.com/office/drawing/2014/main" id="{D705FFF1-E27F-428C-AA6F-EC331D440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7800" y="4002492"/>
                        <a:ext cx="463545" cy="46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>
            <a:extLst>
              <a:ext uri="{FF2B5EF4-FFF2-40B4-BE49-F238E27FC236}">
                <a16:creationId xmlns:a16="http://schemas.microsoft.com/office/drawing/2014/main" id="{06C6B1B7-5E9E-4EF8-A827-3ED84AED9CB5}"/>
              </a:ext>
            </a:extLst>
          </p:cNvPr>
          <p:cNvSpPr txBox="1"/>
          <p:nvPr/>
        </p:nvSpPr>
        <p:spPr>
          <a:xfrm>
            <a:off x="1382723" y="4794557"/>
            <a:ext cx="6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RQ1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5BA7F73-4AE5-4D6B-BA7F-590591749ACD}"/>
              </a:ext>
            </a:extLst>
          </p:cNvPr>
          <p:cNvSpPr txBox="1"/>
          <p:nvPr/>
        </p:nvSpPr>
        <p:spPr>
          <a:xfrm>
            <a:off x="1382723" y="3044950"/>
            <a:ext cx="6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RQ2</a:t>
            </a:r>
          </a:p>
        </p:txBody>
      </p:sp>
    </p:spTree>
    <p:extLst>
      <p:ext uri="{BB962C8B-B14F-4D97-AF65-F5344CB8AC3E}">
        <p14:creationId xmlns:p14="http://schemas.microsoft.com/office/powerpoint/2010/main" val="20187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B67EE9-201E-4EEC-914A-72AE73C7F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9" y="3622641"/>
            <a:ext cx="11080800" cy="26512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5F1C077-F047-4F54-BA91-5A9D251D9F38}"/>
              </a:ext>
            </a:extLst>
          </p:cNvPr>
          <p:cNvSpPr txBox="1"/>
          <p:nvPr/>
        </p:nvSpPr>
        <p:spPr>
          <a:xfrm>
            <a:off x="275280" y="1517018"/>
            <a:ext cx="1010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Hodnocení obtížnosti jednotlivých kroků zpracování seminární práce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0695939-029D-4039-913F-5C8CA6C7917A}"/>
              </a:ext>
            </a:extLst>
          </p:cNvPr>
          <p:cNvSpPr txBox="1"/>
          <p:nvPr/>
        </p:nvSpPr>
        <p:spPr>
          <a:xfrm>
            <a:off x="275279" y="2040238"/>
            <a:ext cx="8524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Nejméně problematické definování regionu a generování textu.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Nejvíce problematické hledání odborných zdrojů.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58A3E86-7112-4B67-9208-B67028B2D2C6}"/>
              </a:ext>
            </a:extLst>
          </p:cNvPr>
          <p:cNvSpPr/>
          <p:nvPr/>
        </p:nvSpPr>
        <p:spPr>
          <a:xfrm>
            <a:off x="6000285" y="4671645"/>
            <a:ext cx="5652000" cy="216000"/>
          </a:xfrm>
          <a:prstGeom prst="rect">
            <a:avLst/>
          </a:prstGeom>
          <a:solidFill>
            <a:srgbClr val="DF2C2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0850426-A90A-4464-B6D0-A47891FF7CA7}"/>
              </a:ext>
            </a:extLst>
          </p:cNvPr>
          <p:cNvSpPr/>
          <p:nvPr/>
        </p:nvSpPr>
        <p:spPr>
          <a:xfrm>
            <a:off x="6000285" y="3682289"/>
            <a:ext cx="3420000" cy="216000"/>
          </a:xfrm>
          <a:prstGeom prst="rect">
            <a:avLst/>
          </a:prstGeom>
          <a:solidFill>
            <a:srgbClr val="8BC0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8F9EF16-ED11-4452-97AB-CEDA16DED766}"/>
              </a:ext>
            </a:extLst>
          </p:cNvPr>
          <p:cNvSpPr/>
          <p:nvPr/>
        </p:nvSpPr>
        <p:spPr>
          <a:xfrm>
            <a:off x="6000285" y="4018870"/>
            <a:ext cx="5616000" cy="216000"/>
          </a:xfrm>
          <a:prstGeom prst="rect">
            <a:avLst/>
          </a:prstGeom>
          <a:solidFill>
            <a:srgbClr val="8BC0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38706EF-33C6-4A95-84D2-13A2121EC9DD}"/>
              </a:ext>
            </a:extLst>
          </p:cNvPr>
          <p:cNvSpPr/>
          <p:nvPr/>
        </p:nvSpPr>
        <p:spPr>
          <a:xfrm>
            <a:off x="6000285" y="5002721"/>
            <a:ext cx="4824000" cy="216000"/>
          </a:xfrm>
          <a:prstGeom prst="rect">
            <a:avLst/>
          </a:prstGeom>
          <a:solidFill>
            <a:srgbClr val="DF2C2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D46DD98-5D2F-4AAE-BF01-A809722EFBCA}"/>
              </a:ext>
            </a:extLst>
          </p:cNvPr>
          <p:cNvSpPr txBox="1"/>
          <p:nvPr/>
        </p:nvSpPr>
        <p:spPr>
          <a:xfrm>
            <a:off x="1382723" y="4794557"/>
            <a:ext cx="6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RQ3</a:t>
            </a:r>
          </a:p>
        </p:txBody>
      </p:sp>
    </p:spTree>
    <p:extLst>
      <p:ext uri="{BB962C8B-B14F-4D97-AF65-F5344CB8AC3E}">
        <p14:creationId xmlns:p14="http://schemas.microsoft.com/office/powerpoint/2010/main" val="280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89441-6FBE-43ED-8EBA-C4240FD3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cs-CZ" dirty="0"/>
              <a:t>Výzkumné otázky do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14DF8-3828-4491-ABCB-F56AB826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623"/>
            <a:ext cx="10515600" cy="3541339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Jak studenti vnímají fakt, když je pro ně seminární práce výzvou?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Jak moc studující postrádali možnost využít vlastní kreativitu?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Jak studující pracovali se zdroji a jak těžké to pro ně bylo?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4E7FB7-EA5A-420C-94EE-E624EDB4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833" y="116541"/>
            <a:ext cx="1149107" cy="10488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55F622-ADCC-4C1F-9126-7EC9D48C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92"/>
            <a:ext cx="2678390" cy="1366136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B0EE2AF-EDF3-4896-B822-6FB697AA9E72}"/>
              </a:ext>
            </a:extLst>
          </p:cNvPr>
          <p:cNvSpPr/>
          <p:nvPr/>
        </p:nvSpPr>
        <p:spPr>
          <a:xfrm>
            <a:off x="-82246" y="6235017"/>
            <a:ext cx="12356492" cy="673783"/>
          </a:xfrm>
          <a:custGeom>
            <a:avLst/>
            <a:gdLst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194583 w 12337550"/>
              <a:gd name="connsiteY17" fmla="*/ 387456 h 673783"/>
              <a:gd name="connsiteX18" fmla="*/ 656401 w 12337550"/>
              <a:gd name="connsiteY18" fmla="*/ 368983 h 673783"/>
              <a:gd name="connsiteX0" fmla="*/ 656401 w 12337550"/>
              <a:gd name="connsiteY0" fmla="*/ 368983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656401 w 12337550"/>
              <a:gd name="connsiteY18" fmla="*/ 368983 h 673783"/>
              <a:gd name="connsiteX0" fmla="*/ 730292 w 12337550"/>
              <a:gd name="connsiteY0" fmla="*/ 359747 h 673783"/>
              <a:gd name="connsiteX1" fmla="*/ 3344183 w 12337550"/>
              <a:gd name="connsiteY1" fmla="*/ 332038 h 673783"/>
              <a:gd name="connsiteX2" fmla="*/ 7676037 w 12337550"/>
              <a:gd name="connsiteY2" fmla="*/ 267383 h 673783"/>
              <a:gd name="connsiteX3" fmla="*/ 10687092 w 12337550"/>
              <a:gd name="connsiteY3" fmla="*/ 138074 h 673783"/>
              <a:gd name="connsiteX4" fmla="*/ 12054074 w 12337550"/>
              <a:gd name="connsiteY4" fmla="*/ 36474 h 673783"/>
              <a:gd name="connsiteX5" fmla="*/ 12257274 w 12337550"/>
              <a:gd name="connsiteY5" fmla="*/ 18001 h 673783"/>
              <a:gd name="connsiteX6" fmla="*/ 12303455 w 12337550"/>
              <a:gd name="connsiteY6" fmla="*/ 54947 h 673783"/>
              <a:gd name="connsiteX7" fmla="*/ 12321928 w 12337550"/>
              <a:gd name="connsiteY7" fmla="*/ 609129 h 673783"/>
              <a:gd name="connsiteX8" fmla="*/ 12238801 w 12337550"/>
              <a:gd name="connsiteY8" fmla="*/ 655310 h 673783"/>
              <a:gd name="connsiteX9" fmla="*/ 11342874 w 12337550"/>
              <a:gd name="connsiteY9" fmla="*/ 655310 h 673783"/>
              <a:gd name="connsiteX10" fmla="*/ 2402074 w 12337550"/>
              <a:gd name="connsiteY10" fmla="*/ 673783 h 673783"/>
              <a:gd name="connsiteX11" fmla="*/ 684110 w 12337550"/>
              <a:gd name="connsiteY11" fmla="*/ 664547 h 673783"/>
              <a:gd name="connsiteX12" fmla="*/ 129928 w 12337550"/>
              <a:gd name="connsiteY12" fmla="*/ 664547 h 673783"/>
              <a:gd name="connsiteX13" fmla="*/ 28328 w 12337550"/>
              <a:gd name="connsiteY13" fmla="*/ 655310 h 673783"/>
              <a:gd name="connsiteX14" fmla="*/ 619 w 12337550"/>
              <a:gd name="connsiteY14" fmla="*/ 636838 h 673783"/>
              <a:gd name="connsiteX15" fmla="*/ 9855 w 12337550"/>
              <a:gd name="connsiteY15" fmla="*/ 489056 h 673783"/>
              <a:gd name="connsiteX16" fmla="*/ 19092 w 12337550"/>
              <a:gd name="connsiteY16" fmla="*/ 387456 h 673783"/>
              <a:gd name="connsiteX17" fmla="*/ 305419 w 12337550"/>
              <a:gd name="connsiteY17" fmla="*/ 359747 h 673783"/>
              <a:gd name="connsiteX18" fmla="*/ 730292 w 12337550"/>
              <a:gd name="connsiteY18" fmla="*/ 359747 h 673783"/>
              <a:gd name="connsiteX0" fmla="*/ 749234 w 12356492"/>
              <a:gd name="connsiteY0" fmla="*/ 359747 h 673783"/>
              <a:gd name="connsiteX1" fmla="*/ 3363125 w 12356492"/>
              <a:gd name="connsiteY1" fmla="*/ 332038 h 673783"/>
              <a:gd name="connsiteX2" fmla="*/ 7694979 w 12356492"/>
              <a:gd name="connsiteY2" fmla="*/ 267383 h 673783"/>
              <a:gd name="connsiteX3" fmla="*/ 10706034 w 12356492"/>
              <a:gd name="connsiteY3" fmla="*/ 138074 h 673783"/>
              <a:gd name="connsiteX4" fmla="*/ 12073016 w 12356492"/>
              <a:gd name="connsiteY4" fmla="*/ 36474 h 673783"/>
              <a:gd name="connsiteX5" fmla="*/ 12276216 w 12356492"/>
              <a:gd name="connsiteY5" fmla="*/ 18001 h 673783"/>
              <a:gd name="connsiteX6" fmla="*/ 12322397 w 12356492"/>
              <a:gd name="connsiteY6" fmla="*/ 54947 h 673783"/>
              <a:gd name="connsiteX7" fmla="*/ 12340870 w 12356492"/>
              <a:gd name="connsiteY7" fmla="*/ 609129 h 673783"/>
              <a:gd name="connsiteX8" fmla="*/ 12257743 w 12356492"/>
              <a:gd name="connsiteY8" fmla="*/ 655310 h 673783"/>
              <a:gd name="connsiteX9" fmla="*/ 11361816 w 12356492"/>
              <a:gd name="connsiteY9" fmla="*/ 655310 h 673783"/>
              <a:gd name="connsiteX10" fmla="*/ 2421016 w 12356492"/>
              <a:gd name="connsiteY10" fmla="*/ 673783 h 673783"/>
              <a:gd name="connsiteX11" fmla="*/ 703052 w 12356492"/>
              <a:gd name="connsiteY11" fmla="*/ 664547 h 673783"/>
              <a:gd name="connsiteX12" fmla="*/ 148870 w 12356492"/>
              <a:gd name="connsiteY12" fmla="*/ 664547 h 673783"/>
              <a:gd name="connsiteX13" fmla="*/ 47270 w 12356492"/>
              <a:gd name="connsiteY13" fmla="*/ 655310 h 673783"/>
              <a:gd name="connsiteX14" fmla="*/ 19561 w 12356492"/>
              <a:gd name="connsiteY14" fmla="*/ 636838 h 673783"/>
              <a:gd name="connsiteX15" fmla="*/ 28797 w 12356492"/>
              <a:gd name="connsiteY15" fmla="*/ 489056 h 673783"/>
              <a:gd name="connsiteX16" fmla="*/ 10325 w 12356492"/>
              <a:gd name="connsiteY16" fmla="*/ 368983 h 673783"/>
              <a:gd name="connsiteX17" fmla="*/ 324361 w 12356492"/>
              <a:gd name="connsiteY17" fmla="*/ 359747 h 673783"/>
              <a:gd name="connsiteX18" fmla="*/ 749234 w 12356492"/>
              <a:gd name="connsiteY18" fmla="*/ 359747 h 6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56492" h="673783">
                <a:moveTo>
                  <a:pt x="749234" y="359747"/>
                </a:moveTo>
                <a:lnTo>
                  <a:pt x="3363125" y="332038"/>
                </a:lnTo>
                <a:lnTo>
                  <a:pt x="7694979" y="267383"/>
                </a:lnTo>
                <a:cubicBezTo>
                  <a:pt x="8918797" y="235056"/>
                  <a:pt x="9976361" y="176559"/>
                  <a:pt x="10706034" y="138074"/>
                </a:cubicBezTo>
                <a:cubicBezTo>
                  <a:pt x="11435707" y="99589"/>
                  <a:pt x="11811319" y="56486"/>
                  <a:pt x="12073016" y="36474"/>
                </a:cubicBezTo>
                <a:cubicBezTo>
                  <a:pt x="12334713" y="16462"/>
                  <a:pt x="12234653" y="14922"/>
                  <a:pt x="12276216" y="18001"/>
                </a:cubicBezTo>
                <a:cubicBezTo>
                  <a:pt x="12317780" y="21080"/>
                  <a:pt x="12311621" y="-43574"/>
                  <a:pt x="12322397" y="54947"/>
                </a:cubicBezTo>
                <a:cubicBezTo>
                  <a:pt x="12333173" y="153468"/>
                  <a:pt x="12351646" y="509069"/>
                  <a:pt x="12340870" y="609129"/>
                </a:cubicBezTo>
                <a:cubicBezTo>
                  <a:pt x="12330094" y="709189"/>
                  <a:pt x="12420919" y="647613"/>
                  <a:pt x="12257743" y="655310"/>
                </a:cubicBezTo>
                <a:cubicBezTo>
                  <a:pt x="12094567" y="663007"/>
                  <a:pt x="11361816" y="655310"/>
                  <a:pt x="11361816" y="655310"/>
                </a:cubicBezTo>
                <a:lnTo>
                  <a:pt x="2421016" y="673783"/>
                </a:lnTo>
                <a:lnTo>
                  <a:pt x="703052" y="664547"/>
                </a:lnTo>
                <a:lnTo>
                  <a:pt x="148870" y="664547"/>
                </a:lnTo>
                <a:cubicBezTo>
                  <a:pt x="39573" y="663008"/>
                  <a:pt x="68821" y="659928"/>
                  <a:pt x="47270" y="655310"/>
                </a:cubicBezTo>
                <a:cubicBezTo>
                  <a:pt x="25718" y="650692"/>
                  <a:pt x="22640" y="664547"/>
                  <a:pt x="19561" y="636838"/>
                </a:cubicBezTo>
                <a:cubicBezTo>
                  <a:pt x="16482" y="609129"/>
                  <a:pt x="30336" y="533698"/>
                  <a:pt x="28797" y="489056"/>
                </a:cubicBezTo>
                <a:cubicBezTo>
                  <a:pt x="27258" y="444414"/>
                  <a:pt x="-20463" y="385916"/>
                  <a:pt x="10325" y="368983"/>
                </a:cubicBezTo>
                <a:cubicBezTo>
                  <a:pt x="41113" y="352050"/>
                  <a:pt x="324361" y="359747"/>
                  <a:pt x="324361" y="359747"/>
                </a:cubicBezTo>
                <a:lnTo>
                  <a:pt x="749234" y="359747"/>
                </a:lnTo>
                <a:close/>
              </a:path>
            </a:pathLst>
          </a:custGeom>
          <a:solidFill>
            <a:srgbClr val="8B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866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384</TotalTime>
  <Words>567</Words>
  <Application>Microsoft Office PowerPoint</Application>
  <PresentationFormat>Širokoúhlá obrazovka</PresentationFormat>
  <Paragraphs>81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CorelDRAW</vt:lpstr>
      <vt:lpstr>Seminární práce využívající AI a její hodnocení studenty</vt:lpstr>
      <vt:lpstr>Má dnes psaní seminárek ještě smysl?</vt:lpstr>
      <vt:lpstr>Náš návrh</vt:lpstr>
      <vt:lpstr>Prezentace aplikace PowerPoint</vt:lpstr>
      <vt:lpstr>Náš SoTL</vt:lpstr>
      <vt:lpstr>Metodologie výzkumu</vt:lpstr>
      <vt:lpstr>Prezentace aplikace PowerPoint</vt:lpstr>
      <vt:lpstr>Prezentace aplikace PowerPoint</vt:lpstr>
      <vt:lpstr>Výzkumné otázky do focus groups</vt:lpstr>
      <vt:lpstr>Prezentace aplikace PowerPoint</vt:lpstr>
      <vt:lpstr>Závěry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Seminární práce využívající AI a její hodnocení studenty</dc:title>
  <dc:creator>Mgr. Václav Duffek</dc:creator>
  <cp:lastModifiedBy>Mgr. Václav Duffek</cp:lastModifiedBy>
  <cp:revision>27</cp:revision>
  <dcterms:created xsi:type="dcterms:W3CDTF">2025-10-10T05:53:43Z</dcterms:created>
  <dcterms:modified xsi:type="dcterms:W3CDTF">2025-10-22T14:41:18Z</dcterms:modified>
</cp:coreProperties>
</file>