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9" r:id="rId7"/>
    <p:sldId id="260" r:id="rId8"/>
    <p:sldId id="262" r:id="rId9"/>
    <p:sldId id="270" r:id="rId10"/>
    <p:sldId id="272" r:id="rId11"/>
    <p:sldId id="273" r:id="rId12"/>
    <p:sldId id="263" r:id="rId13"/>
    <p:sldId id="271" r:id="rId14"/>
    <p:sldId id="275" r:id="rId15"/>
    <p:sldId id="274" r:id="rId16"/>
    <p:sldId id="261" r:id="rId17"/>
    <p:sldId id="265" r:id="rId18"/>
    <p:sldId id="266" r:id="rId19"/>
    <p:sldId id="264" r:id="rId20"/>
    <p:sldId id="258" r:id="rId21"/>
    <p:sldId id="267" r:id="rId22"/>
    <p:sldId id="269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EB1"/>
    <a:srgbClr val="1A1819"/>
    <a:srgbClr val="E78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5" autoAdjust="0"/>
    <p:restoredTop sz="86441" autoAdjust="0"/>
  </p:normalViewPr>
  <p:slideViewPr>
    <p:cSldViewPr snapToGrid="0">
      <p:cViewPr>
        <p:scale>
          <a:sx n="53" d="100"/>
          <a:sy n="53" d="100"/>
        </p:scale>
        <p:origin x="110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B94AC-72E6-4847-B195-528A69A802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9A79DD-547D-4C68-910C-4A0B6F030941}">
      <dgm:prSet phldrT="[Text]"/>
      <dgm:spPr>
        <a:noFill/>
        <a:ln w="38100"/>
      </dgm:spPr>
      <dgm:t>
        <a:bodyPr/>
        <a:lstStyle/>
        <a:p>
          <a:r>
            <a:rPr lang="pl-PL" i="1" dirty="0" smtClean="0">
              <a:solidFill>
                <a:srgbClr val="0070C0"/>
              </a:solidFill>
            </a:rPr>
            <a:t>Ako zabrániť </a:t>
          </a:r>
          <a:r>
            <a:rPr lang="pl-PL" b="1" i="1" dirty="0" smtClean="0">
              <a:solidFill>
                <a:srgbClr val="0070C0"/>
              </a:solidFill>
            </a:rPr>
            <a:t>podvádzaniu</a:t>
          </a:r>
          <a:r>
            <a:rPr lang="pl-PL" i="1" dirty="0" smtClean="0">
              <a:solidFill>
                <a:srgbClr val="0070C0"/>
              </a:solidFill>
            </a:rPr>
            <a:t> pomocou AI?</a:t>
          </a:r>
          <a:endParaRPr lang="sk-SK" dirty="0"/>
        </a:p>
      </dgm:t>
    </dgm:pt>
    <dgm:pt modelId="{23D896DD-AE4D-48E1-8FE4-98DCB38FCD38}" type="parTrans" cxnId="{290FE54C-3895-406C-9EB7-C7ADAAF031A8}">
      <dgm:prSet/>
      <dgm:spPr/>
      <dgm:t>
        <a:bodyPr/>
        <a:lstStyle/>
        <a:p>
          <a:endParaRPr lang="sk-SK"/>
        </a:p>
      </dgm:t>
    </dgm:pt>
    <dgm:pt modelId="{DE679D44-0120-4CCD-B3E9-CB208A0770E8}" type="sibTrans" cxnId="{290FE54C-3895-406C-9EB7-C7ADAAF031A8}">
      <dgm:prSet/>
      <dgm:spPr>
        <a:solidFill>
          <a:srgbClr val="1A1819"/>
        </a:solidFill>
      </dgm:spPr>
      <dgm:t>
        <a:bodyPr/>
        <a:lstStyle/>
        <a:p>
          <a:endParaRPr lang="sk-SK"/>
        </a:p>
      </dgm:t>
    </dgm:pt>
    <dgm:pt modelId="{46D90B9A-CEDD-4141-B37B-814ABC508D87}">
      <dgm:prSet phldrT="[Text]"/>
      <dgm:spPr>
        <a:noFill/>
        <a:ln w="38100"/>
      </dgm:spPr>
      <dgm:t>
        <a:bodyPr/>
        <a:lstStyle/>
        <a:p>
          <a:r>
            <a:rPr lang="sk-SK" i="1" dirty="0" smtClean="0">
              <a:solidFill>
                <a:srgbClr val="0070C0"/>
              </a:solidFill>
            </a:rPr>
            <a:t>Ako navrhnúť úlohu tak, aby AI </a:t>
          </a:r>
          <a:r>
            <a:rPr lang="sk-SK" b="1" i="1" dirty="0" smtClean="0">
              <a:solidFill>
                <a:srgbClr val="0070C0"/>
              </a:solidFill>
            </a:rPr>
            <a:t>obohatila</a:t>
          </a:r>
          <a:r>
            <a:rPr lang="sk-SK" i="1" dirty="0" smtClean="0">
              <a:solidFill>
                <a:srgbClr val="0070C0"/>
              </a:solidFill>
            </a:rPr>
            <a:t> proces učenia, nie nahradila myslenie žiaka?</a:t>
          </a:r>
          <a:endParaRPr lang="sk-SK" dirty="0"/>
        </a:p>
      </dgm:t>
    </dgm:pt>
    <dgm:pt modelId="{1CAE5BC7-6480-4C6B-B1D4-46818E0A250E}" type="parTrans" cxnId="{89CEB35D-FC6A-422A-AD9C-E411F585B978}">
      <dgm:prSet/>
      <dgm:spPr/>
      <dgm:t>
        <a:bodyPr/>
        <a:lstStyle/>
        <a:p>
          <a:endParaRPr lang="sk-SK"/>
        </a:p>
      </dgm:t>
    </dgm:pt>
    <dgm:pt modelId="{F47A7EF1-ABB2-4D99-99BF-9917A7F023A4}" type="sibTrans" cxnId="{89CEB35D-FC6A-422A-AD9C-E411F585B978}">
      <dgm:prSet/>
      <dgm:spPr/>
      <dgm:t>
        <a:bodyPr/>
        <a:lstStyle/>
        <a:p>
          <a:endParaRPr lang="sk-SK"/>
        </a:p>
      </dgm:t>
    </dgm:pt>
    <dgm:pt modelId="{24E66D9F-72E0-482C-BB4D-4D120D6393C2}" type="pres">
      <dgm:prSet presAssocID="{F54B94AC-72E6-4847-B195-528A69A80205}" presName="Name0" presStyleCnt="0">
        <dgm:presLayoutVars>
          <dgm:dir/>
          <dgm:resizeHandles val="exact"/>
        </dgm:presLayoutVars>
      </dgm:prSet>
      <dgm:spPr/>
    </dgm:pt>
    <dgm:pt modelId="{D5548032-9A8B-4917-A8DE-F9615CED1009}" type="pres">
      <dgm:prSet presAssocID="{7B9A79DD-547D-4C68-910C-4A0B6F0309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996706-3CE1-4356-946E-0621B59F1EC4}" type="pres">
      <dgm:prSet presAssocID="{DE679D44-0120-4CCD-B3E9-CB208A0770E8}" presName="sibTrans" presStyleLbl="sibTrans2D1" presStyleIdx="0" presStyleCnt="1"/>
      <dgm:spPr/>
    </dgm:pt>
    <dgm:pt modelId="{D17E08BF-18D4-4D13-A003-75073A088106}" type="pres">
      <dgm:prSet presAssocID="{DE679D44-0120-4CCD-B3E9-CB208A0770E8}" presName="connectorText" presStyleLbl="sibTrans2D1" presStyleIdx="0" presStyleCnt="1"/>
      <dgm:spPr/>
    </dgm:pt>
    <dgm:pt modelId="{76685B49-20EC-4F1D-A8D5-11FA285BFBE5}" type="pres">
      <dgm:prSet presAssocID="{46D90B9A-CEDD-4141-B37B-814ABC508D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9CEB35D-FC6A-422A-AD9C-E411F585B978}" srcId="{F54B94AC-72E6-4847-B195-528A69A80205}" destId="{46D90B9A-CEDD-4141-B37B-814ABC508D87}" srcOrd="1" destOrd="0" parTransId="{1CAE5BC7-6480-4C6B-B1D4-46818E0A250E}" sibTransId="{F47A7EF1-ABB2-4D99-99BF-9917A7F023A4}"/>
    <dgm:cxn modelId="{438B403B-5763-46FC-8EB8-FAA3FE3EC7AB}" type="presOf" srcId="{DE679D44-0120-4CCD-B3E9-CB208A0770E8}" destId="{35996706-3CE1-4356-946E-0621B59F1EC4}" srcOrd="0" destOrd="0" presId="urn:microsoft.com/office/officeart/2005/8/layout/process1"/>
    <dgm:cxn modelId="{049595CC-37A3-4DCF-866C-40D56C2720DE}" type="presOf" srcId="{46D90B9A-CEDD-4141-B37B-814ABC508D87}" destId="{76685B49-20EC-4F1D-A8D5-11FA285BFBE5}" srcOrd="0" destOrd="0" presId="urn:microsoft.com/office/officeart/2005/8/layout/process1"/>
    <dgm:cxn modelId="{06BB3A01-7D4E-4777-AE1E-FFAD2BDC03A0}" type="presOf" srcId="{7B9A79DD-547D-4C68-910C-4A0B6F030941}" destId="{D5548032-9A8B-4917-A8DE-F9615CED1009}" srcOrd="0" destOrd="0" presId="urn:microsoft.com/office/officeart/2005/8/layout/process1"/>
    <dgm:cxn modelId="{1C832A7F-67CD-4C8C-8168-5B7E053F0950}" type="presOf" srcId="{F54B94AC-72E6-4847-B195-528A69A80205}" destId="{24E66D9F-72E0-482C-BB4D-4D120D6393C2}" srcOrd="0" destOrd="0" presId="urn:microsoft.com/office/officeart/2005/8/layout/process1"/>
    <dgm:cxn modelId="{947C010A-2722-4410-B7AC-CFD53177FFD9}" type="presOf" srcId="{DE679D44-0120-4CCD-B3E9-CB208A0770E8}" destId="{D17E08BF-18D4-4D13-A003-75073A088106}" srcOrd="1" destOrd="0" presId="urn:microsoft.com/office/officeart/2005/8/layout/process1"/>
    <dgm:cxn modelId="{290FE54C-3895-406C-9EB7-C7ADAAF031A8}" srcId="{F54B94AC-72E6-4847-B195-528A69A80205}" destId="{7B9A79DD-547D-4C68-910C-4A0B6F030941}" srcOrd="0" destOrd="0" parTransId="{23D896DD-AE4D-48E1-8FE4-98DCB38FCD38}" sibTransId="{DE679D44-0120-4CCD-B3E9-CB208A0770E8}"/>
    <dgm:cxn modelId="{F6874546-6E2D-4962-A5AD-55C43509CE09}" type="presParOf" srcId="{24E66D9F-72E0-482C-BB4D-4D120D6393C2}" destId="{D5548032-9A8B-4917-A8DE-F9615CED1009}" srcOrd="0" destOrd="0" presId="urn:microsoft.com/office/officeart/2005/8/layout/process1"/>
    <dgm:cxn modelId="{42A6B5EC-003E-4AF8-81CB-E85D4B884D50}" type="presParOf" srcId="{24E66D9F-72E0-482C-BB4D-4D120D6393C2}" destId="{35996706-3CE1-4356-946E-0621B59F1EC4}" srcOrd="1" destOrd="0" presId="urn:microsoft.com/office/officeart/2005/8/layout/process1"/>
    <dgm:cxn modelId="{8982867C-3039-4C67-A2CD-1B1EF37893CC}" type="presParOf" srcId="{35996706-3CE1-4356-946E-0621B59F1EC4}" destId="{D17E08BF-18D4-4D13-A003-75073A088106}" srcOrd="0" destOrd="0" presId="urn:microsoft.com/office/officeart/2005/8/layout/process1"/>
    <dgm:cxn modelId="{197EB6A6-FA85-4721-9866-5CAA9BA76843}" type="presParOf" srcId="{24E66D9F-72E0-482C-BB4D-4D120D6393C2}" destId="{76685B49-20EC-4F1D-A8D5-11FA285BFBE5}" srcOrd="2" destOrd="0" presId="urn:microsoft.com/office/officeart/2005/8/layout/process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8032-9A8B-4917-A8DE-F9615CED1009}">
      <dsp:nvSpPr>
        <dsp:cNvPr id="0" name=""/>
        <dsp:cNvSpPr/>
      </dsp:nvSpPr>
      <dsp:spPr>
        <a:xfrm>
          <a:off x="2181" y="1313682"/>
          <a:ext cx="4652169" cy="2791301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i="1" kern="1200" dirty="0" smtClean="0">
              <a:solidFill>
                <a:srgbClr val="0070C0"/>
              </a:solidFill>
            </a:rPr>
            <a:t>Ako zabrániť </a:t>
          </a:r>
          <a:r>
            <a:rPr lang="pl-PL" sz="3200" b="1" i="1" kern="1200" dirty="0" smtClean="0">
              <a:solidFill>
                <a:srgbClr val="0070C0"/>
              </a:solidFill>
            </a:rPr>
            <a:t>podvádzaniu</a:t>
          </a:r>
          <a:r>
            <a:rPr lang="pl-PL" sz="3200" i="1" kern="1200" dirty="0" smtClean="0">
              <a:solidFill>
                <a:srgbClr val="0070C0"/>
              </a:solidFill>
            </a:rPr>
            <a:t> pomocou AI?</a:t>
          </a:r>
          <a:endParaRPr lang="sk-SK" sz="3200" kern="1200" dirty="0"/>
        </a:p>
      </dsp:txBody>
      <dsp:txXfrm>
        <a:off x="83935" y="1395436"/>
        <a:ext cx="4488661" cy="2627793"/>
      </dsp:txXfrm>
    </dsp:sp>
    <dsp:sp modelId="{35996706-3CE1-4356-946E-0621B59F1EC4}">
      <dsp:nvSpPr>
        <dsp:cNvPr id="0" name=""/>
        <dsp:cNvSpPr/>
      </dsp:nvSpPr>
      <dsp:spPr>
        <a:xfrm>
          <a:off x="5119567" y="2132464"/>
          <a:ext cx="986259" cy="1153737"/>
        </a:xfrm>
        <a:prstGeom prst="rightArrow">
          <a:avLst>
            <a:gd name="adj1" fmla="val 60000"/>
            <a:gd name="adj2" fmla="val 50000"/>
          </a:avLst>
        </a:prstGeom>
        <a:solidFill>
          <a:srgbClr val="1A18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600" kern="1200"/>
        </a:p>
      </dsp:txBody>
      <dsp:txXfrm>
        <a:off x="5119567" y="2363211"/>
        <a:ext cx="690381" cy="692243"/>
      </dsp:txXfrm>
    </dsp:sp>
    <dsp:sp modelId="{76685B49-20EC-4F1D-A8D5-11FA285BFBE5}">
      <dsp:nvSpPr>
        <dsp:cNvPr id="0" name=""/>
        <dsp:cNvSpPr/>
      </dsp:nvSpPr>
      <dsp:spPr>
        <a:xfrm>
          <a:off x="6515218" y="1313682"/>
          <a:ext cx="4652169" cy="2791301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i="1" kern="1200" dirty="0" smtClean="0">
              <a:solidFill>
                <a:srgbClr val="0070C0"/>
              </a:solidFill>
            </a:rPr>
            <a:t>Ako navrhnúť úlohu tak, aby AI </a:t>
          </a:r>
          <a:r>
            <a:rPr lang="sk-SK" sz="3200" b="1" i="1" kern="1200" dirty="0" smtClean="0">
              <a:solidFill>
                <a:srgbClr val="0070C0"/>
              </a:solidFill>
            </a:rPr>
            <a:t>obohatila</a:t>
          </a:r>
          <a:r>
            <a:rPr lang="sk-SK" sz="3200" i="1" kern="1200" dirty="0" smtClean="0">
              <a:solidFill>
                <a:srgbClr val="0070C0"/>
              </a:solidFill>
            </a:rPr>
            <a:t> proces učenia, nie nahradila myslenie žiaka?</a:t>
          </a:r>
          <a:endParaRPr lang="sk-SK" sz="3200" kern="1200" dirty="0"/>
        </a:p>
      </dsp:txBody>
      <dsp:txXfrm>
        <a:off x="6596972" y="1395436"/>
        <a:ext cx="4488661" cy="262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98761-B0CD-444C-A253-DD9B248305C3}" type="datetimeFigureOut">
              <a:rPr lang="sk-SK" smtClean="0"/>
              <a:t>23. 6. 2025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658A-C968-4A96-9A6F-A628E444A4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707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7BAC-7226-4DE5-BBB7-1BDF97EA7C36}" type="datetimeFigureOut">
              <a:rPr lang="sk-SK" smtClean="0"/>
              <a:t>23. 6. 2025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C468-D0A1-4502-860E-7F43BD877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https://tinkersynth.com/</a:t>
            </a:r>
          </a:p>
          <a:p>
            <a:r>
              <a:rPr lang="sk-SK" dirty="0" smtClean="0"/>
              <a:t>https://codepen.io/carpenumidium/full/vNNzyG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https://codepen.io/carpenumidium/full/vNNzyG</a:t>
            </a:r>
          </a:p>
          <a:p>
            <a:r>
              <a:rPr lang="sk-SK" dirty="0" smtClean="0"/>
              <a:t>https://www.youtube.com/watch?time_continue=171&amp;v=qtPi0JvmWbs&amp;embeds_referring_euri=https%3A%2F%2Fwakelet.com%2F</a:t>
            </a:r>
          </a:p>
          <a:p>
            <a:r>
              <a:rPr lang="sk-SK" dirty="0" smtClean="0"/>
              <a:t>https://www.cssartist.com/</a:t>
            </a:r>
          </a:p>
          <a:p>
            <a:r>
              <a:rPr lang="sk-SK" smtClean="0"/>
              <a:t>https://css-only.art/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C468-D0A1-4502-860E-7F43BD877F4D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64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https://tinkersynth.com/</a:t>
            </a:r>
          </a:p>
          <a:p>
            <a:r>
              <a:rPr lang="sk-SK" dirty="0" smtClean="0"/>
              <a:t>https://codepen.io/carpenumidium/full/vNNzyG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https://codepen.io/carpenumidium/full/vNNzyG</a:t>
            </a:r>
          </a:p>
          <a:p>
            <a:r>
              <a:rPr lang="sk-SK" dirty="0" smtClean="0"/>
              <a:t>https://www.youtube.com/watch?time_continue=171&amp;v=qtPi0JvmWbs&amp;embeds_referring_euri=https%3A%2F%2Fwakelet.com%2F</a:t>
            </a:r>
          </a:p>
          <a:p>
            <a:r>
              <a:rPr lang="sk-SK" dirty="0" smtClean="0"/>
              <a:t>https://www.cssartist.com/</a:t>
            </a:r>
          </a:p>
          <a:p>
            <a:r>
              <a:rPr lang="sk-SK" smtClean="0"/>
              <a:t>https://css-only.art/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C468-D0A1-4502-860E-7F43BD877F4D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3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53655"/>
            <a:ext cx="9144000" cy="2884786"/>
          </a:xfrm>
        </p:spPr>
        <p:txBody>
          <a:bodyPr anchor="b"/>
          <a:lstStyle>
            <a:lvl1pPr algn="ctr">
              <a:defRPr sz="6000" b="1">
                <a:solidFill>
                  <a:srgbClr val="1A1819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38441"/>
            <a:ext cx="9144000" cy="89174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BE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8" name="Podnadpis 2"/>
          <p:cNvSpPr txBox="1">
            <a:spLocks/>
          </p:cNvSpPr>
          <p:nvPr userDrawn="1"/>
        </p:nvSpPr>
        <p:spPr>
          <a:xfrm>
            <a:off x="1524000" y="5547017"/>
            <a:ext cx="9144000" cy="44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Národný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 projekt Digitálna transformácia vzdelávania a školy (</a:t>
            </a:r>
            <a:r>
              <a:rPr lang="sk-SK" sz="1400" baseline="0" dirty="0" err="1" smtClean="0">
                <a:solidFill>
                  <a:schemeClr val="bg1">
                    <a:lumMod val="50000"/>
                  </a:schemeClr>
                </a:solidFill>
              </a:rPr>
              <a:t>DiTEdu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) je financovaný prostriedkami Európskej únie v rámci Programu Slovensko.</a:t>
            </a:r>
            <a:endParaRPr lang="sk-S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Program Slovensko 2021 – 2027 | Ministerstvo školstva, vedy, výskumu a  športu Slovenskej republik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3"/>
          <a:stretch/>
        </p:blipFill>
        <p:spPr bwMode="auto">
          <a:xfrm>
            <a:off x="3063463" y="5990657"/>
            <a:ext cx="3980635" cy="4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22285"/>
          <a:stretch/>
        </p:blipFill>
        <p:spPr>
          <a:xfrm>
            <a:off x="7142923" y="5990657"/>
            <a:ext cx="1898050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2011961"/>
            <a:ext cx="5181600" cy="4165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2011961"/>
            <a:ext cx="5181600" cy="416500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980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938778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2431028"/>
            <a:ext cx="5157787" cy="647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80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3078728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2431028"/>
            <a:ext cx="5183188" cy="647700"/>
          </a:xfrm>
        </p:spPr>
        <p:txBody>
          <a:bodyPr anchor="b">
            <a:normAutofit/>
          </a:bodyPr>
          <a:lstStyle>
            <a:lvl1pPr marL="0" indent="0">
              <a:buNone/>
              <a:defRPr lang="sk-SK" sz="2400" b="1" kern="1200" dirty="0" smtClean="0">
                <a:solidFill>
                  <a:srgbClr val="E7805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3078728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87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956" y="938778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29956" y="2431028"/>
            <a:ext cx="5157787" cy="647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A18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29956" y="3078728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62368" y="2431028"/>
            <a:ext cx="5183188" cy="647700"/>
          </a:xfrm>
        </p:spPr>
        <p:txBody>
          <a:bodyPr anchor="b">
            <a:normAutofit/>
          </a:bodyPr>
          <a:lstStyle>
            <a:lvl1pPr marL="0" indent="0">
              <a:buNone/>
              <a:defRPr lang="sk-SK" sz="2400" b="1" kern="1200" dirty="0" smtClean="0">
                <a:solidFill>
                  <a:srgbClr val="1A181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62368" y="3078728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042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938778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2431028"/>
            <a:ext cx="5157787" cy="647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FBE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3078728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2431028"/>
            <a:ext cx="5183188" cy="647700"/>
          </a:xfrm>
        </p:spPr>
        <p:txBody>
          <a:bodyPr anchor="b">
            <a:normAutofit/>
          </a:bodyPr>
          <a:lstStyle>
            <a:lvl1pPr marL="0" indent="0">
              <a:buNone/>
              <a:defRPr lang="sk-SK" sz="2400" b="1" kern="1200" dirty="0" smtClean="0">
                <a:solidFill>
                  <a:srgbClr val="7FBEB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3078728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9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50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0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8308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13610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43102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27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9864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15166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5866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70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267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34059"/>
            <a:ext cx="9144000" cy="2884786"/>
          </a:xfrm>
        </p:spPr>
        <p:txBody>
          <a:bodyPr anchor="b"/>
          <a:lstStyle>
            <a:lvl1pPr algn="ctr">
              <a:defRPr sz="6000" b="1">
                <a:solidFill>
                  <a:srgbClr val="1A1819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9909"/>
            <a:ext cx="9144000" cy="89174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780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8" name="Podnadpis 2"/>
          <p:cNvSpPr txBox="1">
            <a:spLocks/>
          </p:cNvSpPr>
          <p:nvPr userDrawn="1"/>
        </p:nvSpPr>
        <p:spPr>
          <a:xfrm>
            <a:off x="1524000" y="5547017"/>
            <a:ext cx="9144000" cy="44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Národný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 projekt Digitálna transformácia vzdelávania a školy (</a:t>
            </a:r>
            <a:r>
              <a:rPr lang="sk-SK" sz="1400" baseline="0" dirty="0" err="1" smtClean="0">
                <a:solidFill>
                  <a:schemeClr val="bg1">
                    <a:lumMod val="50000"/>
                  </a:schemeClr>
                </a:solidFill>
              </a:rPr>
              <a:t>DiTEdu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) je financovaný prostriedkami Európskej únie v rámci Programu Slovensko.</a:t>
            </a:r>
            <a:endParaRPr lang="sk-S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Program Slovensko 2021 – 2027 | Ministerstvo školstva, vedy, výskumu a  športu Slovenskej republik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3"/>
          <a:stretch/>
        </p:blipFill>
        <p:spPr bwMode="auto">
          <a:xfrm>
            <a:off x="3466585" y="5990657"/>
            <a:ext cx="3980635" cy="4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22285"/>
          <a:stretch/>
        </p:blipFill>
        <p:spPr>
          <a:xfrm>
            <a:off x="7491755" y="5987512"/>
            <a:ext cx="1898050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24455"/>
            <a:ext cx="9144000" cy="2884786"/>
          </a:xfrm>
        </p:spPr>
        <p:txBody>
          <a:bodyPr anchor="b"/>
          <a:lstStyle>
            <a:lvl1pPr algn="ctr">
              <a:defRPr sz="6000" b="1">
                <a:solidFill>
                  <a:srgbClr val="E7805D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84212"/>
            <a:ext cx="9144000" cy="89174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A18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8" name="Podnadpis 2"/>
          <p:cNvSpPr txBox="1">
            <a:spLocks/>
          </p:cNvSpPr>
          <p:nvPr userDrawn="1"/>
        </p:nvSpPr>
        <p:spPr>
          <a:xfrm>
            <a:off x="1524000" y="5547017"/>
            <a:ext cx="9144000" cy="44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Národný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 projekt Digitálna transformácia vzdelávania a školy (</a:t>
            </a:r>
            <a:r>
              <a:rPr lang="sk-SK" sz="1400" baseline="0" dirty="0" err="1" smtClean="0">
                <a:solidFill>
                  <a:schemeClr val="bg1">
                    <a:lumMod val="50000"/>
                  </a:schemeClr>
                </a:solidFill>
              </a:rPr>
              <a:t>DiTEdu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) je financovaný prostriedkami Európskej únie v rámci Programu Slovensko.</a:t>
            </a:r>
            <a:endParaRPr lang="sk-S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" descr="Program Slovensko 2021 – 2027 | Ministerstvo školstva, vedy, výskumu a  športu Slovenskej republik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3"/>
          <a:stretch/>
        </p:blipFill>
        <p:spPr bwMode="auto">
          <a:xfrm>
            <a:off x="3466585" y="5990657"/>
            <a:ext cx="3980635" cy="4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22285"/>
          <a:stretch/>
        </p:blipFill>
        <p:spPr>
          <a:xfrm>
            <a:off x="7491755" y="5987512"/>
            <a:ext cx="1898050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47371"/>
            <a:ext cx="9144000" cy="2884786"/>
          </a:xfrm>
        </p:spPr>
        <p:txBody>
          <a:bodyPr anchor="b"/>
          <a:lstStyle>
            <a:lvl1pPr algn="ctr">
              <a:defRPr sz="6000" b="1">
                <a:solidFill>
                  <a:srgbClr val="7FBEB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08945"/>
            <a:ext cx="9144000" cy="89174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A18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8" name="Podnadpis 2"/>
          <p:cNvSpPr txBox="1">
            <a:spLocks/>
          </p:cNvSpPr>
          <p:nvPr userDrawn="1"/>
        </p:nvSpPr>
        <p:spPr>
          <a:xfrm>
            <a:off x="1524000" y="5547017"/>
            <a:ext cx="9144000" cy="44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Národný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 projekt Digitálna transformácia vzdelávania a školy (</a:t>
            </a:r>
            <a:r>
              <a:rPr lang="sk-SK" sz="1400" baseline="0" dirty="0" err="1" smtClean="0">
                <a:solidFill>
                  <a:schemeClr val="bg1">
                    <a:lumMod val="50000"/>
                  </a:schemeClr>
                </a:solidFill>
              </a:rPr>
              <a:t>DiTEdu</a:t>
            </a:r>
            <a:r>
              <a:rPr lang="sk-SK" sz="1400" baseline="0" dirty="0" smtClean="0">
                <a:solidFill>
                  <a:schemeClr val="bg1">
                    <a:lumMod val="50000"/>
                  </a:schemeClr>
                </a:solidFill>
              </a:rPr>
              <a:t>) je financovaný prostriedkami Európskej únie v rámci Programu Slovensko.</a:t>
            </a:r>
            <a:endParaRPr lang="sk-S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" descr="Program Slovensko 2021 – 2027 | Ministerstvo školstva, vedy, výskumu a  športu Slovenskej republik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3"/>
          <a:stretch/>
        </p:blipFill>
        <p:spPr bwMode="auto">
          <a:xfrm>
            <a:off x="3466585" y="5990657"/>
            <a:ext cx="3980635" cy="4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22285"/>
          <a:stretch/>
        </p:blipFill>
        <p:spPr>
          <a:xfrm>
            <a:off x="7491755" y="5987512"/>
            <a:ext cx="1898050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780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853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FBEB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9980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E7805D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A18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6645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7FBEB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A18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15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1013391"/>
            <a:ext cx="10515600" cy="102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2172929"/>
            <a:ext cx="10515600" cy="459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11482358" y="6398191"/>
            <a:ext cx="551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9544-EFE9-4FEF-A86A-89365596CCB5}" type="slidenum">
              <a:rPr lang="sk-SK" smtClean="0"/>
              <a:t>‹#›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28" y="582166"/>
            <a:ext cx="817622" cy="3309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698"/>
            <a:ext cx="1776178" cy="65845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56" y="546792"/>
            <a:ext cx="1443446" cy="334131"/>
          </a:xfrm>
          <a:prstGeom prst="rect">
            <a:avLst/>
          </a:prstGeom>
        </p:spPr>
      </p:pic>
      <p:pic>
        <p:nvPicPr>
          <p:cNvPr id="1026" name="Picture 2" descr="Logá Univerzity Komenského"/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21543" r="11256" b="21063"/>
          <a:stretch/>
        </p:blipFill>
        <p:spPr bwMode="auto">
          <a:xfrm>
            <a:off x="8428308" y="551576"/>
            <a:ext cx="1107650" cy="4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0" y="165651"/>
            <a:ext cx="1049758" cy="78150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22285"/>
          <a:stretch/>
        </p:blipFill>
        <p:spPr>
          <a:xfrm>
            <a:off x="9755908" y="455274"/>
            <a:ext cx="1726450" cy="4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68" r:id="rId5"/>
    <p:sldLayoutId id="2147483651" r:id="rId6"/>
    <p:sldLayoutId id="2147483661" r:id="rId7"/>
    <p:sldLayoutId id="2147483662" r:id="rId8"/>
    <p:sldLayoutId id="2147483663" r:id="rId9"/>
    <p:sldLayoutId id="2147483652" r:id="rId10"/>
    <p:sldLayoutId id="2147483653" r:id="rId11"/>
    <p:sldLayoutId id="2147483664" r:id="rId12"/>
    <p:sldLayoutId id="2147483665" r:id="rId13"/>
    <p:sldLayoutId id="2147483654" r:id="rId14"/>
    <p:sldLayoutId id="2147483655" r:id="rId15"/>
    <p:sldLayoutId id="2147483656" r:id="rId16"/>
    <p:sldLayoutId id="214748365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A18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A181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1A18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1819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rgbClr val="1A18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A18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plications of LLM Agents in various industrie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08" y="1251284"/>
            <a:ext cx="7286384" cy="40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2894" y="2172592"/>
            <a:ext cx="9144000" cy="2884786"/>
          </a:xfrm>
        </p:spPr>
        <p:txBody>
          <a:bodyPr/>
          <a:lstStyle/>
          <a:p>
            <a:r>
              <a:rPr lang="sk-SK" dirty="0" smtClean="0"/>
              <a:t>Učíme s AI</a:t>
            </a:r>
            <a:r>
              <a:rPr lang="sk-SK" dirty="0"/>
              <a:t/>
            </a:r>
            <a:br>
              <a:rPr lang="sk-SK" dirty="0"/>
            </a:br>
            <a:r>
              <a:rPr lang="sk-SK" sz="3000" b="0" dirty="0" smtClean="0"/>
              <a:t>(základný </a:t>
            </a:r>
            <a:r>
              <a:rPr lang="sk-SK" sz="3000" b="0" dirty="0" err="1" smtClean="0"/>
              <a:t>rýchlokurz</a:t>
            </a:r>
            <a:r>
              <a:rPr lang="sk-SK" sz="3000" b="0" dirty="0" smtClean="0"/>
              <a:t> AI didaktiky)</a:t>
            </a:r>
            <a:endParaRPr lang="sk-SK" sz="3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54968" y="1591493"/>
            <a:ext cx="9144000" cy="891746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Zuzana Tkáčová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dobrého lešenia (</a:t>
            </a:r>
            <a:r>
              <a:rPr lang="sk-SK" b="1" dirty="0" err="1" smtClean="0"/>
              <a:t>Scaffolding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199" y="2172929"/>
            <a:ext cx="6862012" cy="4590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AI môže študentom dať odpovede "na tanieri" bez toho, aby si prešli procesom učenia. Bez správnej podpornej štruktúry môžu žiaci:</a:t>
            </a:r>
          </a:p>
          <a:p>
            <a:r>
              <a:rPr lang="sk-SK" sz="2000" b="1" dirty="0"/>
              <a:t>Preskočiť myšlienkové procesy</a:t>
            </a:r>
            <a:r>
              <a:rPr lang="sk-SK" sz="2000" dirty="0"/>
              <a:t> - namiesto rozvíjania kritického myslenia a analytických schopností dostanú hotové riešenia bez pochopenia postupu.</a:t>
            </a:r>
          </a:p>
          <a:p>
            <a:r>
              <a:rPr lang="sk-SK" sz="2000" b="1" dirty="0"/>
              <a:t>Stratiť sa v komplexných úlohách</a:t>
            </a:r>
            <a:r>
              <a:rPr lang="sk-SK" sz="2000" dirty="0"/>
              <a:t> - AI dokáže riešiť zložité problémy naraz, ale žiaci potrebujú postupné kroky na pochopenie.</a:t>
            </a:r>
          </a:p>
          <a:p>
            <a:r>
              <a:rPr lang="sk-SK" sz="2000" b="1" dirty="0"/>
              <a:t>Nevyvinúť si vlastné kompetencie</a:t>
            </a:r>
            <a:r>
              <a:rPr lang="sk-SK" sz="2000" dirty="0"/>
              <a:t> - môžu sa spoliehať na AI namiesto budovania vlastných vedomostí a zručností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14338" name="Picture 2" descr="5 Benefits of Using Steel Scaffo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71" y="2172929"/>
            <a:ext cx="4366189" cy="36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 dobrého lešenia (</a:t>
            </a:r>
            <a:r>
              <a:rPr lang="sk-SK" b="1" dirty="0" err="1" smtClean="0"/>
              <a:t>Scaffolding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199" y="2172929"/>
            <a:ext cx="6910138" cy="4590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err="1"/>
              <a:t>Scaffolding</a:t>
            </a:r>
            <a:r>
              <a:rPr lang="sk-SK" sz="2000" b="1" dirty="0"/>
              <a:t> preto znamená:</a:t>
            </a:r>
            <a:endParaRPr lang="sk-SK" sz="2000" dirty="0"/>
          </a:p>
          <a:p>
            <a:r>
              <a:rPr lang="sk-SK" sz="2000" dirty="0"/>
              <a:t>Rozdelenie úloh na menšie, zvládnuteľné časti</a:t>
            </a:r>
          </a:p>
          <a:p>
            <a:r>
              <a:rPr lang="sk-SK" sz="2000" dirty="0"/>
              <a:t>Postupné znižovanie podpory, ako žiaci </a:t>
            </a:r>
            <a:r>
              <a:rPr lang="sk-SK" sz="2000" dirty="0" err="1"/>
              <a:t>získavaju</a:t>
            </a:r>
            <a:r>
              <a:rPr lang="sk-SK" sz="2000" dirty="0"/>
              <a:t> istotu</a:t>
            </a:r>
          </a:p>
          <a:p>
            <a:r>
              <a:rPr lang="sk-SK" sz="2000" dirty="0"/>
              <a:t>Kladenie správnych otázok namiesto hľadania priamych odpovedi</a:t>
            </a:r>
          </a:p>
          <a:p>
            <a:r>
              <a:rPr lang="sk-SK" sz="2000" dirty="0"/>
              <a:t>Vedenie žiakov k tomu, aby AI používali ako nástroj na overovanie a rozširovanie svojho myslenia, nie ako náhradu za ich vlastnú prácu</a:t>
            </a:r>
          </a:p>
        </p:txBody>
      </p:sp>
      <p:pic>
        <p:nvPicPr>
          <p:cNvPr id="14338" name="Picture 2" descr="5 Benefits of Using Steel Scaffo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71" y="2172929"/>
            <a:ext cx="4366189" cy="36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Aké sú hlavné obavy z AI v spoločnosti z pohľadu učiteľov? </a:t>
            </a:r>
          </a:p>
          <a:p>
            <a:r>
              <a:rPr lang="sk-SK" dirty="0" smtClean="0"/>
              <a:t>Digitálna stopa</a:t>
            </a:r>
          </a:p>
          <a:p>
            <a:r>
              <a:rPr lang="sk-SK" dirty="0" smtClean="0"/>
              <a:t>Problém IP adresy</a:t>
            </a:r>
          </a:p>
          <a:p>
            <a:r>
              <a:rPr lang="sk-SK" dirty="0" err="1" smtClean="0"/>
              <a:t>Blogpost</a:t>
            </a:r>
            <a:endParaRPr lang="sk-SK" dirty="0" smtClean="0"/>
          </a:p>
          <a:p>
            <a:r>
              <a:rPr lang="sk-SK" dirty="0" smtClean="0"/>
              <a:t>Vizuálne zhrnutie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47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 didaktika (?)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941436"/>
            <a:ext cx="10515599" cy="477187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rozvíja témy ako: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učenie cez tvorbu </a:t>
            </a:r>
            <a:r>
              <a:rPr lang="sk-SK" sz="2000" dirty="0"/>
              <a:t>(</a:t>
            </a:r>
            <a:r>
              <a:rPr lang="sk-SK" sz="2000" dirty="0" err="1"/>
              <a:t>create-first</a:t>
            </a:r>
            <a:r>
              <a:rPr lang="sk-SK" sz="2000" dirty="0"/>
              <a:t> prístup),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kritické myslenie </a:t>
            </a:r>
            <a:r>
              <a:rPr lang="sk-SK" sz="2000" dirty="0"/>
              <a:t>a verifikácia AI výstupov,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rozvoj </a:t>
            </a:r>
            <a:r>
              <a:rPr lang="sk-SK" sz="2000" b="1" dirty="0" err="1"/>
              <a:t>metakognície</a:t>
            </a:r>
            <a:r>
              <a:rPr lang="sk-SK" sz="2000" b="1" dirty="0"/>
              <a:t> </a:t>
            </a:r>
            <a:r>
              <a:rPr lang="sk-SK" sz="2000" dirty="0"/>
              <a:t>a schopnosti vyberať si, čo je podstatné,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transformácia </a:t>
            </a:r>
            <a:r>
              <a:rPr lang="sk-SK" sz="2000" b="1" dirty="0" err="1"/>
              <a:t>Bloomovej</a:t>
            </a:r>
            <a:r>
              <a:rPr lang="sk-SK" sz="2000" b="1" dirty="0"/>
              <a:t> </a:t>
            </a:r>
            <a:r>
              <a:rPr lang="sk-SK" sz="2000" dirty="0"/>
              <a:t>taxonómie z </a:t>
            </a:r>
            <a:r>
              <a:rPr lang="sk-SK" sz="2000" dirty="0" err="1"/>
              <a:t>reproduktívneho</a:t>
            </a:r>
            <a:r>
              <a:rPr lang="sk-SK" sz="2000" dirty="0"/>
              <a:t> na reflexívny model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6516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Create-First</a:t>
            </a:r>
            <a:r>
              <a:rPr lang="sk-SK" dirty="0" smtClean="0"/>
              <a:t> prístup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941436"/>
            <a:ext cx="10515599" cy="47718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2000" b="1" i="1" dirty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Najprv tvoríš (aj s pomocou AI), a až potom spätne zisťuješ, čo vlastne potrebuješ vedieť, zlepšiť, pochopiť</a:t>
            </a:r>
            <a:r>
              <a:rPr lang="sk-SK" sz="2000" b="1" i="1" dirty="0" smtClean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841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Create-first</a:t>
            </a:r>
            <a:r>
              <a:rPr lang="sk-SK" dirty="0" smtClean="0"/>
              <a:t> prístup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941436"/>
            <a:ext cx="10515599" cy="477187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2000" b="1" i="1" dirty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Najprv tvoríš (aj s pomocou AI), a až potom spätne zisťuješ, čo vlastne potrebuješ vedieť, zlepšiť, pochopiť</a:t>
            </a:r>
            <a:r>
              <a:rPr lang="sk-SK" sz="2000" b="1" i="1" dirty="0" smtClean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/>
              <a:t>Konštruktivistický prístup</a:t>
            </a:r>
            <a:r>
              <a:rPr lang="sk-SK" sz="2000" dirty="0" smtClean="0"/>
              <a:t>, ktorý využíva:</a:t>
            </a:r>
            <a:r>
              <a:rPr lang="sk-SK" sz="2000" b="1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osobné zaangažovanie</a:t>
            </a:r>
            <a:r>
              <a:rPr lang="sk-SK" sz="2000" dirty="0"/>
              <a:t> (žiak </a:t>
            </a:r>
            <a:r>
              <a:rPr lang="sk-SK" sz="2000" i="1" dirty="0"/>
              <a:t>niečo tvorí pre </a:t>
            </a:r>
            <a:r>
              <a:rPr lang="sk-SK" sz="2000" i="1" dirty="0" smtClean="0"/>
              <a:t>niekoho)</a:t>
            </a:r>
            <a:r>
              <a:rPr lang="sk-SK" sz="2000" dirty="0" smtClean="0"/>
              <a:t>,</a:t>
            </a:r>
            <a:endParaRPr lang="sk-SK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/>
              <a:t>potrebu </a:t>
            </a:r>
            <a:r>
              <a:rPr lang="pl-PL" sz="2000" b="1" dirty="0" smtClean="0"/>
              <a:t>uvedomenia</a:t>
            </a:r>
            <a:r>
              <a:rPr lang="pl-PL" sz="2000" dirty="0" smtClean="0"/>
              <a:t> </a:t>
            </a:r>
            <a:r>
              <a:rPr lang="pl-PL" sz="2000" dirty="0"/>
              <a:t>(žiadne učenie do </a:t>
            </a:r>
            <a:r>
              <a:rPr lang="pl-PL" sz="2000" dirty="0" smtClean="0"/>
              <a:t>zásoby)</a:t>
            </a:r>
            <a:r>
              <a:rPr lang="sk-SK" sz="2000" dirty="0" smtClean="0"/>
              <a:t>,</a:t>
            </a:r>
            <a:endParaRPr lang="sk-SK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reflexiu a </a:t>
            </a:r>
            <a:r>
              <a:rPr lang="sk-SK" sz="2000" b="1" dirty="0" smtClean="0"/>
              <a:t>opakovanú úpravu</a:t>
            </a:r>
            <a:r>
              <a:rPr lang="sk-SK" sz="2000" dirty="0" smtClean="0"/>
              <a:t> </a:t>
            </a:r>
            <a:r>
              <a:rPr lang="sk-SK" sz="2000" dirty="0"/>
              <a:t>(žiadna jednorazová </a:t>
            </a:r>
            <a:r>
              <a:rPr lang="sk-SK" sz="2000" dirty="0" smtClean="0"/>
              <a:t>práca),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AI ako tvorivý katalyzátor</a:t>
            </a:r>
            <a:r>
              <a:rPr lang="sk-SK" sz="2000" dirty="0"/>
              <a:t>, nie </a:t>
            </a:r>
            <a:r>
              <a:rPr lang="sk-SK" sz="2000" dirty="0" err="1" smtClean="0"/>
              <a:t>finalizátor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956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Prevrátená </a:t>
            </a:r>
            <a:r>
              <a:rPr lang="sk-SK" dirty="0" err="1" smtClean="0"/>
              <a:t>Bloomova</a:t>
            </a:r>
            <a:r>
              <a:rPr lang="sk-SK" dirty="0" smtClean="0"/>
              <a:t> taxonómia (</a:t>
            </a:r>
            <a:r>
              <a:rPr lang="sk-SK" dirty="0" err="1" smtClean="0"/>
              <a:t>Create-First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1. TVORIŤ (</a:t>
            </a:r>
            <a:r>
              <a:rPr lang="sk-SK" b="1" dirty="0" err="1"/>
              <a:t>Create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Navrhni s pomocou AI návrh brožúry pre seniorov – texty, rady, grafiku, štruktúru.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2. HODNOTIŤ (</a:t>
            </a:r>
            <a:r>
              <a:rPr lang="sk-SK" b="1" dirty="0" err="1"/>
              <a:t>Evaluate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Zhodnoť, čo je zrozumiteľné, čo zbytočné, čo by senior mohol zle pochopiť.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3. ANALYZOVAŤ (</a:t>
            </a:r>
            <a:r>
              <a:rPr lang="sk-SK" b="1" dirty="0" err="1"/>
              <a:t>Analyze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</a:t>
            </a:r>
            <a:r>
              <a:rPr lang="sk-SK" dirty="0" smtClean="0"/>
              <a:t>Analyzuj text </a:t>
            </a:r>
            <a:r>
              <a:rPr lang="sk-SK" dirty="0"/>
              <a:t>– aké typy informácií sú použité? Rady? Fakty? Strašenie? Príklady?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4. APLIKOVAŤ (</a:t>
            </a:r>
            <a:r>
              <a:rPr lang="sk-SK" b="1" dirty="0" err="1"/>
              <a:t>Apply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Prepíš AI návrh do vlastnej podoby v </a:t>
            </a:r>
            <a:r>
              <a:rPr lang="sk-SK" dirty="0" err="1"/>
              <a:t>Canve</a:t>
            </a:r>
            <a:r>
              <a:rPr lang="sk-SK" dirty="0"/>
              <a:t> alebo </a:t>
            </a:r>
            <a:r>
              <a:rPr lang="sk-SK" dirty="0" smtClean="0"/>
              <a:t>PPT </a:t>
            </a:r>
            <a:r>
              <a:rPr lang="sk-SK" dirty="0"/>
              <a:t>– zohľadni </a:t>
            </a:r>
            <a:r>
              <a:rPr lang="sk-SK" dirty="0" err="1"/>
              <a:t>cieľovku</a:t>
            </a:r>
            <a:r>
              <a:rPr lang="sk-SK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5. POCHOPIŤ (</a:t>
            </a:r>
            <a:r>
              <a:rPr lang="sk-SK" b="1" dirty="0" err="1"/>
              <a:t>Understand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Vyber </a:t>
            </a:r>
            <a:r>
              <a:rPr lang="sk-SK" dirty="0" smtClean="0"/>
              <a:t>2-3 </a:t>
            </a:r>
            <a:r>
              <a:rPr lang="sk-SK" dirty="0"/>
              <a:t>pojmy z brožúry (napr. </a:t>
            </a:r>
            <a:r>
              <a:rPr lang="sk-SK" dirty="0" err="1"/>
              <a:t>phishing</a:t>
            </a:r>
            <a:r>
              <a:rPr lang="sk-SK" dirty="0"/>
              <a:t>, 2FA) a vysvetli ich „po lopate“.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b="1" dirty="0"/>
              <a:t>6. ZAPAMÄTAŤ SI (</a:t>
            </a:r>
            <a:r>
              <a:rPr lang="sk-SK" b="1" dirty="0" err="1"/>
              <a:t>Remember</a:t>
            </a:r>
            <a:r>
              <a:rPr lang="sk-SK" b="1" dirty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➡️ Vytvor si </a:t>
            </a:r>
            <a:r>
              <a:rPr lang="sk-SK" dirty="0" smtClean="0"/>
              <a:t>kľúčové </a:t>
            </a:r>
            <a:r>
              <a:rPr lang="sk-SK" dirty="0"/>
              <a:t>tipy, ktoré si z úlohy odnášaš ako najpodstatnejšie.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03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AI rezistentné zadania (AIRA = </a:t>
            </a:r>
            <a:r>
              <a:rPr lang="sk-SK" sz="2900" dirty="0" smtClean="0"/>
              <a:t>AI </a:t>
            </a:r>
            <a:r>
              <a:rPr lang="sk-SK" sz="2900" dirty="0" err="1" smtClean="0"/>
              <a:t>resistant</a:t>
            </a:r>
            <a:r>
              <a:rPr lang="sk-SK" sz="2900" dirty="0" smtClean="0"/>
              <a:t> </a:t>
            </a:r>
            <a:r>
              <a:rPr lang="sk-SK" sz="2900" dirty="0" err="1" smtClean="0"/>
              <a:t>assignments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Nie </a:t>
            </a:r>
            <a:r>
              <a:rPr lang="sk-SK" dirty="0"/>
              <a:t>úlohy, kde </a:t>
            </a:r>
            <a:r>
              <a:rPr lang="sk-SK" i="1" dirty="0"/>
              <a:t>zakážeme</a:t>
            </a:r>
            <a:r>
              <a:rPr lang="sk-SK" dirty="0"/>
              <a:t> používať AI – ale také, kde </a:t>
            </a:r>
            <a:r>
              <a:rPr lang="sk-SK" b="1" dirty="0"/>
              <a:t>samotná povaha úlohy zaručuje, že AI nebude stačiť</a:t>
            </a:r>
            <a:r>
              <a:rPr lang="sk-SK" dirty="0" smtClean="0"/>
              <a:t>.</a:t>
            </a:r>
          </a:p>
          <a:p>
            <a:pPr marL="0" indent="0" algn="ctr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b="1" i="1" dirty="0" smtClean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sk-SK" b="1" i="1" dirty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 pomôcť, ale nemôže to spraviť celé za žiaka</a:t>
            </a:r>
            <a:r>
              <a:rPr lang="sk-SK" b="1" dirty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Kľúčové princípy AIRA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841155"/>
              </p:ext>
            </p:extLst>
          </p:nvPr>
        </p:nvGraphicFramePr>
        <p:xfrm>
          <a:off x="838200" y="2173288"/>
          <a:ext cx="10515600" cy="2494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18995"/>
                <a:gridCol w="6596605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Princíp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Prečo to funguje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Osobný kontext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AI nepozná osobné zážitky, názory, školský život žiaka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Reálny zážitok / reflexia</a:t>
                      </a:r>
                      <a:endParaRPr lang="sk-SK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AI nebola na exkurzii, prednáške, nemala zážitok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Spolupráca a diskusia</a:t>
                      </a:r>
                      <a:endParaRPr lang="sk-SK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AI nebola v tej skupine, nevie, čo sa tam dialo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Viacstupňová tvorba s reflexiou</a:t>
                      </a:r>
                      <a:endParaRPr lang="sk-SK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AI nevie „čo bolo predtým“ a „čo som si zmenil“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Metareflexia</a:t>
                      </a:r>
                      <a:r>
                        <a:rPr lang="sk-SK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výber</a:t>
                      </a:r>
                      <a:endParaRPr lang="sk-SK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žiak rozhoduje, čo použije a čo nie – AI nedokáže simulovať hodnotovú voľbu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4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26511"/>
            <a:ext cx="10515600" cy="535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000" b="1" dirty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nehodnotíme „odpoveď AI“, ale prácu žiaka s ňou</a:t>
            </a:r>
          </a:p>
        </p:txBody>
      </p:sp>
      <p:pic>
        <p:nvPicPr>
          <p:cNvPr id="6148" name="Picture 4" descr="Education for Sustainable Development - Nicky's Journey: Critical Thinking  &amp; Reflection in Ef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34" y="2861840"/>
            <a:ext cx="5029884" cy="40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209826" y="3237938"/>
            <a:ext cx="2308185" cy="102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1A18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REFLEXIA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520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 didaktika (?)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941436"/>
            <a:ext cx="10515600" cy="477187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k-SK" sz="2000" dirty="0" smtClean="0"/>
              <a:t>nový </a:t>
            </a:r>
            <a:r>
              <a:rPr lang="sk-SK" sz="2000" dirty="0"/>
              <a:t>smer v didaktike, ktorý skúma a podporuje zmysluplné využitie umelej inteligencie (najmä jazykových modelov ako </a:t>
            </a:r>
            <a:r>
              <a:rPr lang="sk-SK" sz="2000" dirty="0" err="1"/>
              <a:t>ChatGPT</a:t>
            </a:r>
            <a:r>
              <a:rPr lang="sk-SK" sz="2000" dirty="0"/>
              <a:t>) </a:t>
            </a:r>
            <a:r>
              <a:rPr lang="sk-SK" sz="2000" b="1" dirty="0"/>
              <a:t>priamo vo vyučovaní</a:t>
            </a:r>
            <a:r>
              <a:rPr lang="sk-SK" sz="2000" dirty="0"/>
              <a:t> – nielen ako pomôcku pre učiteľa, ale ako </a:t>
            </a:r>
            <a:r>
              <a:rPr lang="sk-SK" sz="2000" b="1" dirty="0"/>
              <a:t>aktívneho spoluhráča v procese učenia sa žiaka</a:t>
            </a:r>
            <a:r>
              <a:rPr lang="sk-SK" sz="20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k-SK" sz="2000" dirty="0" smtClean="0"/>
              <a:t>Nejde </a:t>
            </a:r>
            <a:r>
              <a:rPr lang="sk-SK" sz="2000" dirty="0"/>
              <a:t>o to, aby žiaci </a:t>
            </a:r>
            <a:r>
              <a:rPr lang="sk-SK" sz="2000" i="1" dirty="0"/>
              <a:t>učili sa o AI</a:t>
            </a:r>
            <a:r>
              <a:rPr lang="sk-SK" sz="2000" dirty="0"/>
              <a:t>, ale aby sa </a:t>
            </a:r>
            <a:r>
              <a:rPr lang="sk-SK" sz="2000" b="1" dirty="0"/>
              <a:t>učili s AI</a:t>
            </a:r>
            <a:r>
              <a:rPr lang="sk-SK" sz="2000" dirty="0"/>
              <a:t>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sk-SK" sz="2000" dirty="0"/>
              <a:t>ako </a:t>
            </a:r>
            <a:r>
              <a:rPr lang="sk-SK" sz="2000" b="1" dirty="0"/>
              <a:t>partnerom na premýšľanie</a:t>
            </a:r>
            <a:r>
              <a:rPr lang="sk-SK" sz="2000" dirty="0"/>
              <a:t>,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sk-SK" sz="2000" dirty="0"/>
              <a:t>ako </a:t>
            </a:r>
            <a:r>
              <a:rPr lang="sk-SK" sz="2000" b="1" dirty="0"/>
              <a:t>kritickým oponentom</a:t>
            </a:r>
            <a:r>
              <a:rPr lang="sk-SK" sz="2000" dirty="0"/>
              <a:t>,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sk-SK" sz="2000" dirty="0"/>
              <a:t>ako </a:t>
            </a:r>
            <a:r>
              <a:rPr lang="sk-SK" sz="2000" b="1" dirty="0"/>
              <a:t>mentálnym zrkadlom</a:t>
            </a:r>
            <a:r>
              <a:rPr lang="sk-SK" sz="2000" dirty="0"/>
              <a:t>, ktoré žiakom pomáha spresniť ich vlastné </a:t>
            </a:r>
            <a:r>
              <a:rPr lang="sk-SK" sz="2000" dirty="0" smtClean="0"/>
              <a:t>myšlienky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837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 didaktika (?)</a:t>
            </a:r>
            <a:endParaRPr lang="sk-S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0094201"/>
              </p:ext>
            </p:extLst>
          </p:nvPr>
        </p:nvGraphicFramePr>
        <p:xfrm>
          <a:off x="381965" y="1147930"/>
          <a:ext cx="111695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1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 didaktika (?)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1" y="1941436"/>
            <a:ext cx="5257800" cy="477187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Je to didaktika postavená na: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reflexii a rozhodovaní žiaka</a:t>
            </a:r>
            <a:r>
              <a:rPr lang="sk-SK" sz="2000" dirty="0"/>
              <a:t>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tvorbe a modifikácii výstupu</a:t>
            </a:r>
            <a:r>
              <a:rPr lang="sk-SK" sz="2000" dirty="0"/>
              <a:t> (nie len prijímaní faktov),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kritickom myslení a sebahodnotení</a:t>
            </a:r>
            <a:r>
              <a:rPr lang="sk-SK" sz="2000" dirty="0"/>
              <a:t>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dirty="0"/>
              <a:t>a na práci s nástrojom, ktorý </a:t>
            </a:r>
            <a:r>
              <a:rPr lang="sk-SK" sz="2000" b="1" dirty="0"/>
              <a:t>nikdy nie je neutrálny</a:t>
            </a:r>
            <a:r>
              <a:rPr lang="sk-SK" sz="2000" dirty="0"/>
              <a:t> – má jazyk, štýl, názory</a:t>
            </a:r>
          </a:p>
        </p:txBody>
      </p:sp>
      <p:pic>
        <p:nvPicPr>
          <p:cNvPr id="1026" name="Picture 2" descr="The calculator Vs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43" y="3429000"/>
            <a:ext cx="60193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stratégií využitia LLM počas hodiny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61135"/>
              </p:ext>
            </p:extLst>
          </p:nvPr>
        </p:nvGraphicFramePr>
        <p:xfrm>
          <a:off x="838200" y="1820661"/>
          <a:ext cx="10845477" cy="50575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37548"/>
                <a:gridCol w="1376526"/>
                <a:gridCol w="8531403"/>
              </a:tblGrid>
              <a:tr h="126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Úroveň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Názov úrovne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Popis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  <a:tr h="70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effectLst/>
                        </a:rPr>
                        <a:t>No AI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Nesmieš </a:t>
                      </a:r>
                      <a:r>
                        <a:rPr lang="sk-SK" sz="1800" dirty="0">
                          <a:effectLst/>
                        </a:rPr>
                        <a:t>použiť AI v žiadnom bode hodnotenia. Musíš preukázať svoje základné schopnosti a vedomosti.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  <a:tr h="1045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effectLst/>
                        </a:rPr>
                        <a:t>AI </a:t>
                      </a:r>
                      <a:r>
                        <a:rPr lang="sk-SK" sz="1800" b="1" dirty="0" err="1">
                          <a:effectLst/>
                        </a:rPr>
                        <a:t>Plan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Môžeš </a:t>
                      </a:r>
                      <a:r>
                        <a:rPr lang="sk-SK" sz="1800" dirty="0">
                          <a:effectLst/>
                        </a:rPr>
                        <a:t>použiť AI na plánovanie, generovanie nápadov a výskum. Tvoje finálne zadanie by malo ukázať, ako si tieto nápady rozvíjal(a) a upravoval(a).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  <a:tr h="70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err="1">
                          <a:effectLst/>
                        </a:rPr>
                        <a:t>Co</a:t>
                      </a:r>
                      <a:r>
                        <a:rPr lang="sk-SK" sz="1800" b="1" dirty="0">
                          <a:effectLst/>
                        </a:rPr>
                        <a:t>-AI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Môžeš </a:t>
                      </a:r>
                      <a:r>
                        <a:rPr lang="sk-SK" sz="1800" dirty="0">
                          <a:effectLst/>
                        </a:rPr>
                        <a:t>použiť AI na konkrétne úlohy ako písanie textu, jeho úpravu a hodnotenie. Musíš však kriticky zhodnotiť a upraviť každý AI výstup, ktorý použiješ.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  <a:tr h="93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err="1">
                          <a:effectLst/>
                        </a:rPr>
                        <a:t>Full</a:t>
                      </a:r>
                      <a:r>
                        <a:rPr lang="sk-SK" sz="1800" b="1" dirty="0">
                          <a:effectLst/>
                        </a:rPr>
                        <a:t> AI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Môžeš </a:t>
                      </a:r>
                      <a:r>
                        <a:rPr lang="sk-SK" sz="1800" dirty="0">
                          <a:effectLst/>
                        </a:rPr>
                        <a:t>používať AI naplno počas celého zadania podľa potreby alebo podľa inštrukcií v zadaní. Dôležité je, aby si preukázal(a) schopnosť efektívne riadiť AI a kriticky myslieť.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  <a:tr h="815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effectLst/>
                        </a:rPr>
                        <a:t>AI </a:t>
                      </a:r>
                      <a:r>
                        <a:rPr lang="sk-SK" sz="1800" b="1" dirty="0" err="1">
                          <a:effectLst/>
                        </a:rPr>
                        <a:t>Exploration</a:t>
                      </a:r>
                      <a:endParaRPr lang="sk-S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Máš </a:t>
                      </a:r>
                      <a:r>
                        <a:rPr lang="sk-SK" sz="1800" dirty="0">
                          <a:effectLst/>
                        </a:rPr>
                        <a:t>používať AI kreatívne, spolu s učiteľom navrhovať nové prístupy na riešenie </a:t>
                      </a:r>
                      <a:r>
                        <a:rPr lang="sk-SK" sz="1800" dirty="0" smtClean="0">
                          <a:effectLst/>
                        </a:rPr>
                        <a:t>úlohy</a:t>
                      </a:r>
                      <a:r>
                        <a:rPr lang="sk-SK" sz="1800" baseline="0" dirty="0" smtClean="0">
                          <a:effectLst/>
                        </a:rPr>
                        <a:t> -</a:t>
                      </a:r>
                      <a:r>
                        <a:rPr lang="sk-SK" sz="1800" dirty="0" smtClean="0">
                          <a:effectLst/>
                        </a:rPr>
                        <a:t> AI sa používa kreatívne na riešenie problémov, objavovanie nových pohľadov alebo vývoj inovatívnych riešení.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" marR="5592" marT="5592" marB="559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stratégií využitia LLM počas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95959"/>
            <a:ext cx="10065151" cy="43173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Frontálne použitie AI učiteľom (učiteľ + AI ako </a:t>
            </a:r>
            <a:r>
              <a:rPr lang="sk-SK" sz="2000" b="1" dirty="0" err="1" smtClean="0"/>
              <a:t>spolulektor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Skupinové využitie AI žiakmi (AI ako ďalší </a:t>
            </a:r>
            <a:r>
              <a:rPr lang="sk-SK" sz="2000" b="1" dirty="0" smtClean="0"/>
              <a:t>člen tímu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Individuálne využitie AI žiakom (AI ako </a:t>
            </a:r>
            <a:r>
              <a:rPr lang="sk-SK" sz="2000" b="1" dirty="0" smtClean="0"/>
              <a:t>mentor/kouč</a:t>
            </a:r>
            <a:r>
              <a:rPr lang="sk-SK" sz="2000" dirty="0" smtClean="0"/>
              <a:t>)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628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stratégií využitia LLM počas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95959"/>
            <a:ext cx="10065151" cy="43173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Frontálne použitie AI učiteľom (učiteľ + AI ako </a:t>
            </a:r>
            <a:r>
              <a:rPr lang="sk-SK" sz="2000" b="1" dirty="0" err="1" smtClean="0"/>
              <a:t>spolulektor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Skupinové využitie AI žiakmi (AI ako ďalší </a:t>
            </a:r>
            <a:r>
              <a:rPr lang="sk-SK" sz="2000" b="1" dirty="0" smtClean="0"/>
              <a:t>člen tímu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Individuálne využitie AI žiakom (AI ako </a:t>
            </a:r>
            <a:r>
              <a:rPr lang="sk-SK" sz="2000" b="1" dirty="0" smtClean="0"/>
              <a:t>mentor/kouč</a:t>
            </a:r>
            <a:r>
              <a:rPr lang="sk-SK" sz="2000" dirty="0" smtClean="0"/>
              <a:t>) </a:t>
            </a:r>
            <a:endParaRPr lang="sk-SK" sz="2000" dirty="0"/>
          </a:p>
        </p:txBody>
      </p:sp>
      <p:pic>
        <p:nvPicPr>
          <p:cNvPr id="10248" name="Picture 8" descr="Perplexity Logo, symbol, meaning, history, PNG, br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b="26933"/>
          <a:stretch/>
        </p:blipFill>
        <p:spPr bwMode="auto">
          <a:xfrm>
            <a:off x="722154" y="4801168"/>
            <a:ext cx="3801980" cy="10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stratégií využitia LLM počas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95959"/>
            <a:ext cx="10065151" cy="43173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Frontálne použitie AI učiteľom (učiteľ + AI ako </a:t>
            </a:r>
            <a:r>
              <a:rPr lang="sk-SK" sz="2000" b="1" dirty="0" err="1" smtClean="0"/>
              <a:t>spolulektor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Skupinové využitie AI žiakmi (AI ako ďalší </a:t>
            </a:r>
            <a:r>
              <a:rPr lang="sk-SK" sz="2000" b="1" dirty="0" smtClean="0"/>
              <a:t>člen tímu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Individuálne využitie AI žiakom (AI ako </a:t>
            </a:r>
            <a:r>
              <a:rPr lang="sk-SK" sz="2000" b="1" dirty="0" smtClean="0"/>
              <a:t>mentor/kouč</a:t>
            </a:r>
            <a:r>
              <a:rPr lang="sk-SK" sz="2000" dirty="0" smtClean="0"/>
              <a:t>) </a:t>
            </a:r>
            <a:endParaRPr lang="sk-SK" sz="2000" dirty="0"/>
          </a:p>
        </p:txBody>
      </p:sp>
      <p:pic>
        <p:nvPicPr>
          <p:cNvPr id="10242" name="Picture 2" descr="Mizo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8" b="33173"/>
          <a:stretch/>
        </p:blipFill>
        <p:spPr bwMode="auto">
          <a:xfrm>
            <a:off x="4065036" y="4560535"/>
            <a:ext cx="5848986" cy="12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chool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4" b="35468"/>
          <a:stretch/>
        </p:blipFill>
        <p:spPr bwMode="auto">
          <a:xfrm>
            <a:off x="8577347" y="3645569"/>
            <a:ext cx="3614653" cy="1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brand 2023 | MagicSch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13409" r="40474" b="10802"/>
          <a:stretch/>
        </p:blipFill>
        <p:spPr bwMode="auto">
          <a:xfrm>
            <a:off x="8785212" y="5233736"/>
            <a:ext cx="3406788" cy="1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erplexity Logo, symbol, meaning, history, PNG, br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b="26933"/>
          <a:stretch/>
        </p:blipFill>
        <p:spPr bwMode="auto">
          <a:xfrm>
            <a:off x="722154" y="4801168"/>
            <a:ext cx="3801980" cy="10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stratégií využitia LLM počas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95959"/>
            <a:ext cx="10065151" cy="43173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Frontálne použitie AI učiteľom (učiteľ + AI ako </a:t>
            </a:r>
            <a:r>
              <a:rPr lang="sk-SK" sz="2000" b="1" dirty="0" err="1" smtClean="0"/>
              <a:t>spolulektor</a:t>
            </a:r>
            <a:r>
              <a:rPr lang="sk-SK" sz="2000" dirty="0" smtClean="0"/>
              <a:t>/odborník)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Skupinové využitie AI žiakmi (AI ako ďalší </a:t>
            </a:r>
            <a:r>
              <a:rPr lang="sk-SK" sz="2000" b="1" dirty="0" smtClean="0"/>
              <a:t>člen tímu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sk-SK" sz="2000" dirty="0" smtClean="0"/>
              <a:t>Individuálne využitie AI žiakom (AI ako </a:t>
            </a:r>
            <a:r>
              <a:rPr lang="sk-SK" sz="2000" b="1" dirty="0" smtClean="0"/>
              <a:t>mentor/kouč</a:t>
            </a:r>
            <a:r>
              <a:rPr lang="sk-SK" sz="2000" dirty="0" smtClean="0"/>
              <a:t>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3000" b="1" dirty="0" smtClean="0">
                <a:solidFill>
                  <a:srgbClr val="7FB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80:20</a:t>
            </a:r>
            <a:r>
              <a:rPr lang="sk-SK" sz="2000" dirty="0" smtClean="0"/>
              <a:t>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346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TV_SablonaPrezentacie_n" id="{DBF1C513-D828-4187-8A2F-C4117C569590}" vid="{158F5F56-DBD4-48DC-80B0-55FC68C8AB5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C2A08F13AFD94C8B95F12BE4D116A6" ma:contentTypeVersion="12" ma:contentTypeDescription="Umožňuje vytvoriť nový dokument." ma:contentTypeScope="" ma:versionID="d1c6ad72cb00562786ca0114049131e5">
  <xsd:schema xmlns:xsd="http://www.w3.org/2001/XMLSchema" xmlns:xs="http://www.w3.org/2001/XMLSchema" xmlns:p="http://schemas.microsoft.com/office/2006/metadata/properties" xmlns:ns2="144b8565-19ee-493e-98ed-764e64ea440e" xmlns:ns3="a2e9cbfe-e405-43df-8621-f302b294eefc" targetNamespace="http://schemas.microsoft.com/office/2006/metadata/properties" ma:root="true" ma:fieldsID="e9b20b9d2bb4ddbfedef54e16e2e7bec" ns2:_="" ns3:_="">
    <xsd:import namespace="144b8565-19ee-493e-98ed-764e64ea440e"/>
    <xsd:import namespace="a2e9cbfe-e405-43df-8621-f302b294ee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b8565-19ee-493e-98ed-764e64ea4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71c9ad01-af4d-4b26-bb8f-7cbba78a8f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cbfe-e405-43df-8621-f302b294eef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e406783-e4a3-4d95-b20c-575c7653401e}" ma:internalName="TaxCatchAll" ma:showField="CatchAllData" ma:web="a2e9cbfe-e405-43df-8621-f302b294ee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4b8565-19ee-493e-98ed-764e64ea440e">
      <Terms xmlns="http://schemas.microsoft.com/office/infopath/2007/PartnerControls"/>
    </lcf76f155ced4ddcb4097134ff3c332f>
    <TaxCatchAll xmlns="a2e9cbfe-e405-43df-8621-f302b294ee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CDB32-75D4-43E7-BE8D-56C8C705D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b8565-19ee-493e-98ed-764e64ea440e"/>
    <ds:schemaRef ds:uri="a2e9cbfe-e405-43df-8621-f302b294ee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5C7475-FC08-4CDC-8358-65108DA8CD53}">
  <ds:schemaRefs>
    <ds:schemaRef ds:uri="144b8565-19ee-493e-98ed-764e64ea440e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2e9cbfe-e405-43df-8621-f302b294eefc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276BF2-F9BA-47EA-ACD5-9BD88C44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NCDTV_SablonaPrezentacie_n</Template>
  <TotalTime>1883</TotalTime>
  <Words>940</Words>
  <Application>Microsoft Office PowerPoint</Application>
  <PresentationFormat>Širokouhlá</PresentationFormat>
  <Paragraphs>126</Paragraphs>
  <Slides>19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Times New Roman</vt:lpstr>
      <vt:lpstr>Wingdings</vt:lpstr>
      <vt:lpstr>Motív balíka Office</vt:lpstr>
      <vt:lpstr>Učíme s AI (základný rýchlokurz AI didaktiky)</vt:lpstr>
      <vt:lpstr>AI didaktika (?)</vt:lpstr>
      <vt:lpstr>AI didaktika (?)</vt:lpstr>
      <vt:lpstr>AI didaktika (?)</vt:lpstr>
      <vt:lpstr>Prehľad stratégií využitia LLM počas hodiny</vt:lpstr>
      <vt:lpstr>Prehľad stratégií využitia LLM počas hodiny</vt:lpstr>
      <vt:lpstr>Prehľad stratégií využitia LLM počas hodiny</vt:lpstr>
      <vt:lpstr>Prehľad stratégií využitia LLM počas hodiny</vt:lpstr>
      <vt:lpstr>Prehľad stratégií využitia LLM počas hodiny</vt:lpstr>
      <vt:lpstr>Problém dobrého lešenia (Scaffolding)</vt:lpstr>
      <vt:lpstr>Problém dobrého lešenia (Scaffolding)</vt:lpstr>
      <vt:lpstr>Príklady</vt:lpstr>
      <vt:lpstr>AI didaktika (?)</vt:lpstr>
      <vt:lpstr>Create-First prístup</vt:lpstr>
      <vt:lpstr>Create-first prístup</vt:lpstr>
      <vt:lpstr>Prevrátená Bloomova taxonómia (Create-First)</vt:lpstr>
      <vt:lpstr>AI rezistentné zadania (AIRA = AI resistant assignments)</vt:lpstr>
      <vt:lpstr>Kľúčové princípy AIRA </vt:lpstr>
      <vt:lpstr>Hodnotenie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Coding</dc:title>
  <dc:creator>Konto Microsoft</dc:creator>
  <cp:lastModifiedBy>Konto Microsoft</cp:lastModifiedBy>
  <cp:revision>22</cp:revision>
  <dcterms:created xsi:type="dcterms:W3CDTF">2025-06-23T07:15:26Z</dcterms:created>
  <dcterms:modified xsi:type="dcterms:W3CDTF">2025-06-24T14:39:12Z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0x01010099C2A08F13AFD94C8B95F12BE4D116A6</vt:lpwstr>
  </property>
</Properties>
</file>