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5" r:id="rId4"/>
    <p:sldId id="277" r:id="rId5"/>
    <p:sldId id="276" r:id="rId6"/>
    <p:sldId id="267" r:id="rId7"/>
    <p:sldId id="265" r:id="rId8"/>
    <p:sldId id="269" r:id="rId9"/>
    <p:sldId id="271" r:id="rId10"/>
    <p:sldId id="278" r:id="rId11"/>
    <p:sldId id="272" r:id="rId12"/>
    <p:sldId id="263" r:id="rId13"/>
    <p:sldId id="273" r:id="rId14"/>
    <p:sldId id="284" r:id="rId15"/>
    <p:sldId id="285" r:id="rId16"/>
    <p:sldId id="286" r:id="rId17"/>
    <p:sldId id="287" r:id="rId18"/>
    <p:sldId id="274" r:id="rId19"/>
    <p:sldId id="294" r:id="rId20"/>
    <p:sldId id="279" r:id="rId21"/>
    <p:sldId id="281" r:id="rId22"/>
    <p:sldId id="293" r:id="rId23"/>
    <p:sldId id="283" r:id="rId24"/>
    <p:sldId id="282" r:id="rId25"/>
    <p:sldId id="288" r:id="rId26"/>
    <p:sldId id="289" r:id="rId27"/>
    <p:sldId id="290" r:id="rId28"/>
    <p:sldId id="291" r:id="rId29"/>
    <p:sldId id="292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CCB"/>
    <a:srgbClr val="FFFFFF"/>
    <a:srgbClr val="E5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06" autoAdjust="0"/>
  </p:normalViewPr>
  <p:slideViewPr>
    <p:cSldViewPr snapToGrid="0">
      <p:cViewPr varScale="1">
        <p:scale>
          <a:sx n="81" d="100"/>
          <a:sy n="81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B7F0-861D-4645-8E6B-94C21E36A32E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E7950-0EB0-4F0B-AD2E-2B0A1C00B8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68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E7950-0EB0-4F0B-AD2E-2B0A1C00B82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85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FE962-E0B5-A5F6-3312-2F18C828C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B5AAD8-5935-D6B4-B808-E9B27F86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88EAFE4-8D95-CB80-D6A6-85592DEE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AF6A2C-7CDE-E00E-2AB2-D2283FFD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5F9B06-6F17-6EBF-AD43-EB3F032E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01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4872E-26A0-6210-2901-ACA9CE8A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3694530-CDB0-C1C3-A5DD-E4A20CDF6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92D4A5-BAAD-AF68-2C1A-98AC2221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18F2DCF-AD3A-65B9-33D1-BB3A2A0D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82EE46-0F11-08D6-7D4E-E9C111BC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57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A254143-A13C-B6CE-7EAD-F0E650E3C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74B9D83-96EF-DE9F-B514-D050668B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157658-7647-5929-9734-85A04645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B3BE13-8DFC-8036-ADF0-72CB2C0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DF22EDE-74D9-DCCE-A808-CD057D8A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34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E5BE1-3C17-FFDF-DD12-F91AC977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327437-24F6-2416-710B-E00DCAA4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21B053-4B1E-7890-972C-F4BA6AFF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839A0A-C450-8DA1-7C2E-FAC80B95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0FBB24-A70C-F347-0270-BEC88BAF6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8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8FB5C-2B24-E6DE-11FC-49B5865D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E4FCFA-DE63-FC47-3A4C-5E590BF6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4DCA81-E0A4-6AC0-4CDA-DBEE18B2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F6F633-8A27-E86D-F71E-3C990B2F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52E8C3-FCB5-C08F-97F3-89D2A3E1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07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9330-7076-5A64-9C6E-AFA4FC49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ED20C7-0385-29E2-E227-4D6E51C8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B1E9C13-F4E5-473A-21A0-D5980418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81D8979-58DB-D623-A8FF-F93DBBBC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8033D8-92D3-2475-0587-D5876150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031B0F0-3771-FB63-2A34-D1E0FECC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83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7158E-ADC3-E5D8-8F9C-86A010C3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90F900-3BE7-6071-A89D-02CCD9AC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CFCAA7A-BD87-98DD-5CE8-6F5F8B635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03EB20-86B1-F958-65D2-D6AB087D5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8EA8F12-B0FE-E669-B471-26F7068C3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6629ACC-4BBF-474E-1F45-81551710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1F48BE2-31E1-BCE5-2E22-A4733FE1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42EC72E-3E34-3AD7-2F6A-B2DDC6C5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0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74438-A73A-937B-90BE-C845AE82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570BF1-A367-B855-0150-AF0B2474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B0BCA65-1214-7B81-A631-34ADD779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0E6998E-6C26-D9F8-A2EF-217452A1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99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27995BF-519B-A4FE-392B-8EB8CA6F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CBEFFFB-A7B6-728E-C421-8B652F23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B00329C-D8D4-2C9C-7230-18F909A6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6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EA52A-50CB-3928-C2E7-AE44633D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BDBAA1-2FEC-FD3C-0AA4-93799432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C42AFB-78E9-69D9-1F67-0D4BC847C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020B7DA-D34F-E0DA-BF26-A953D30C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EDD0C7-90EE-EEEA-9D04-C7F5DBC2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5BA4CD7-F2AE-F93C-101B-E0B3ABFB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434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1F349-70EE-1A68-5AF8-45C72E92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DED8C20-7105-26E4-418D-1E5BAC2C2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45FA9D-CE24-A87C-9B45-BA46DB87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4F8784-2F0B-DDEB-DF95-FF74834A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07FDAC7-A93B-3A15-0AF4-20416329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E2EB292-C09F-80ED-7EC0-62E2F195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9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9021F6F-E1DF-4681-67EA-3D0096B6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EAD4AC-43ED-927E-1714-A6579541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B40B6F-E707-3422-CAC3-6CE3C5141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7EB0-83F5-4968-BD3D-B936CA77895D}" type="datetimeFigureOut">
              <a:rPr lang="sk-SK" smtClean="0"/>
              <a:t>17. 6. 2025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C07837-6263-7EBC-4F77-8B52981EE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38D0E0-341C-2B72-C596-26CDFF2E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FD6F-D54B-429F-9E3B-2410E9221A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74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unisova\Documents\20242025\ZSE\k_vystupeniu\sumarizacia_debat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zjednodusena_verzia_textu.pdf" TargetMode="External"/><Relationship Id="rId7" Type="http://schemas.openxmlformats.org/officeDocument/2006/relationships/image" Target="../media/image22.png"/><Relationship Id="rId2" Type="http://schemas.openxmlformats.org/officeDocument/2006/relationships/hyperlink" Target="autorske_prava_licencie_dlhy_tex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ribehy.pdf" TargetMode="External"/><Relationship Id="rId5" Type="http://schemas.openxmlformats.org/officeDocument/2006/relationships/hyperlink" Target="modelove_situacie.pdf" TargetMode="External"/><Relationship Id="rId4" Type="http://schemas.openxmlformats.org/officeDocument/2006/relationships/hyperlink" Target="Pracovny_list.pdf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hyperlink" Target="Aj_UI_sa_myl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gunisova\Documents\20242025\ZSE\k_vystupeniu\webova_stranka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file:///C:\Users\gunisova\Documents\20242025\ZSE\k_vystupeniu\webova_stranka_spatna_vazb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Omyly_UI_v_programovani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unisova\Documents\20242025\ZSE\k_vystupeniu\Pracovny_list_programovanie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unisova\Documents\20242025\ZSE\k_vystupeniu\python_hodnotenie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unisova\Documents\20242025\ZSE\k_vystupeniu\python_vylepseny_dopyt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unisova\Documents\20242025\ZSE\k_vystupeniu\vysledne_subory\tlacidl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gunisova\Documents\20242025\ZSE\k_vystupeniu\vysledne_subory\zaujmovy_utvar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Users\gunisova\Documents\20242025\ZSE\k_vystupeniu\Ukazka_debaty_ziaka_s_debatnym_partnerom_UI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40E56-CA56-A7F1-19AA-E0702B042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9858"/>
            <a:ext cx="9144000" cy="1035704"/>
          </a:xfrm>
        </p:spPr>
        <p:txBody>
          <a:bodyPr>
            <a:normAutofit/>
          </a:bodyPr>
          <a:lstStyle/>
          <a:p>
            <a:pPr>
              <a:lnSpc>
                <a:spcPts val="6753"/>
              </a:lnSpc>
            </a:pPr>
            <a:r>
              <a:rPr lang="en-US" sz="4400" dirty="0" err="1">
                <a:latin typeface="Eastman Grotesque"/>
                <a:ea typeface="Eastman Grotesque"/>
                <a:cs typeface="Eastman Grotesque"/>
                <a:sym typeface="Eastman Grotesque"/>
              </a:rPr>
              <a:t>vo</a:t>
            </a:r>
            <a:r>
              <a:rPr lang="en-US" sz="4400" dirty="0"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4400" dirty="0" err="1">
                <a:latin typeface="Eastman Grotesque"/>
                <a:ea typeface="Eastman Grotesque"/>
                <a:cs typeface="Eastman Grotesque"/>
                <a:sym typeface="Eastman Grotesque"/>
              </a:rPr>
              <a:t>vyučovaní</a:t>
            </a:r>
            <a:r>
              <a:rPr lang="en-US" sz="4400" dirty="0"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sz="4400" dirty="0" err="1">
                <a:latin typeface="Eastman Grotesque"/>
                <a:ea typeface="Eastman Grotesque"/>
                <a:cs typeface="Eastman Grotesque"/>
                <a:sym typeface="Eastman Grotesque"/>
              </a:rPr>
              <a:t>informatiky</a:t>
            </a:r>
            <a:endParaRPr lang="en-US" sz="4400" dirty="0"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D03BF4-47BC-C99E-E4F4-ABEEC887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8389"/>
            <a:ext cx="9144000" cy="1655762"/>
          </a:xfrm>
        </p:spPr>
        <p:txBody>
          <a:bodyPr/>
          <a:lstStyle/>
          <a:p>
            <a:pPr algn="l">
              <a:lnSpc>
                <a:spcPts val="4920"/>
              </a:lnSpc>
            </a:pP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Valentína Gunišová</a:t>
            </a:r>
          </a:p>
          <a:p>
            <a:pPr algn="l">
              <a:lnSpc>
                <a:spcPts val="4920"/>
              </a:lnSpc>
              <a:spcBef>
                <a:spcPct val="0"/>
              </a:spcBef>
            </a:pP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Gymnázium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Jána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 Adama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Raymana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,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Mudroňova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 20,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Prešov</a:t>
            </a:r>
            <a:endParaRPr lang="en-US" dirty="0">
              <a:latin typeface="Eastman Grotesque"/>
              <a:ea typeface="Eastman Grotesque"/>
              <a:cs typeface="Eastman Grotesque"/>
              <a:sym typeface="Eastman Grotesque"/>
            </a:endParaRPr>
          </a:p>
          <a:p>
            <a:endParaRPr lang="sk-SK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88CFF37-1ACB-3644-67CA-0495446428DF}"/>
              </a:ext>
            </a:extLst>
          </p:cNvPr>
          <p:cNvSpPr>
            <a:spLocks noChangeAspect="1"/>
          </p:cNvSpPr>
          <p:nvPr/>
        </p:nvSpPr>
        <p:spPr>
          <a:xfrm>
            <a:off x="4131893" y="1353449"/>
            <a:ext cx="3928214" cy="1712701"/>
          </a:xfrm>
          <a:custGeom>
            <a:avLst/>
            <a:gdLst/>
            <a:ahLst/>
            <a:cxnLst/>
            <a:rect l="l" t="t" r="r" b="b"/>
            <a:pathLst>
              <a:path w="5890872" h="2568420">
                <a:moveTo>
                  <a:pt x="0" y="0"/>
                </a:moveTo>
                <a:lnTo>
                  <a:pt x="5890872" y="0"/>
                </a:lnTo>
                <a:lnTo>
                  <a:pt x="5890872" y="2568420"/>
                </a:lnTo>
                <a:lnTo>
                  <a:pt x="0" y="256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4191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5FD07307-D4F4-E3D4-CDC9-D1F7F1DB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82" y="794970"/>
            <a:ext cx="9745435" cy="5268060"/>
          </a:xfrm>
          <a:prstGeom prst="rect">
            <a:avLst/>
          </a:prstGeom>
        </p:spPr>
      </p:pic>
      <p:sp>
        <p:nvSpPr>
          <p:cNvPr id="6" name="Vývojový diagram: štítok 5">
            <a:extLst>
              <a:ext uri="{FF2B5EF4-FFF2-40B4-BE49-F238E27FC236}">
                <a16:creationId xmlns:a16="http://schemas.microsoft.com/office/drawing/2014/main" id="{709AC39C-2851-1ACD-97A6-73BC84540D53}"/>
              </a:ext>
            </a:extLst>
          </p:cNvPr>
          <p:cNvSpPr/>
          <p:nvPr/>
        </p:nvSpPr>
        <p:spPr>
          <a:xfrm>
            <a:off x="7416800" y="5852160"/>
            <a:ext cx="4775200" cy="1005840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FFFF"/>
                </a:solidFill>
              </a:rPr>
              <a:t>Žiak to nemyslel ako útok, len sa pýtal, ako môže UI vystupovať proti DT, keď je jedným z nástrojov DT </a:t>
            </a:r>
            <a:r>
              <a:rPr lang="sk-SK" sz="1400" dirty="0">
                <a:solidFill>
                  <a:srgbClr val="FFFFFF"/>
                </a:solidFill>
                <a:sym typeface="Wingdings" panose="05000000000000000000" pitchFamily="2" charset="2"/>
              </a:rPr>
              <a:t>.</a:t>
            </a:r>
            <a:endParaRPr lang="sk-SK" sz="1400" dirty="0">
              <a:solidFill>
                <a:srgbClr val="FFFFFF"/>
              </a:solidFill>
            </a:endParaRPr>
          </a:p>
          <a:p>
            <a:pPr algn="ctr"/>
            <a:endParaRPr lang="sk-SK" sz="1400" dirty="0">
              <a:solidFill>
                <a:srgbClr val="FFFFFF"/>
              </a:solidFill>
            </a:endParaRPr>
          </a:p>
        </p:txBody>
      </p:sp>
      <p:pic>
        <p:nvPicPr>
          <p:cNvPr id="7" name="Grafický objekt 6" descr="Školák">
            <a:extLst>
              <a:ext uri="{FF2B5EF4-FFF2-40B4-BE49-F238E27FC236}">
                <a16:creationId xmlns:a16="http://schemas.microsoft.com/office/drawing/2014/main" id="{3516583D-A313-0A5E-0109-9E566317B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880" y="1554713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CD99A2-9998-0BA0-52A5-FA7FAA13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debát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D3BE492-B3AA-4A51-D033-DB246B72C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prečítanie si jednotlivých debát, poznačenie si zaujímavých alebo nevhodných reakcií, vytlačenie záznamov debát</a:t>
            </a:r>
          </a:p>
          <a:p>
            <a:r>
              <a:rPr lang="sk-SK" sz="2400" dirty="0"/>
              <a:t>práca vo dvojiciach s vytlačenou debatou (nie svojou) - </a:t>
            </a:r>
            <a:r>
              <a:rPr lang="sk-SK" sz="2400" b="1" dirty="0"/>
              <a:t>vybrať z textu päť argumentov za a päť argumentov proti používaniu digitálnych technológií</a:t>
            </a:r>
          </a:p>
          <a:p>
            <a:pPr>
              <a:lnSpc>
                <a:spcPct val="100000"/>
              </a:lnSpc>
            </a:pPr>
            <a:r>
              <a:rPr lang="sk-SK" sz="2400" dirty="0"/>
              <a:t>nástoj </a:t>
            </a:r>
            <a:r>
              <a:rPr lang="sk-SK" sz="2400" b="1" dirty="0"/>
              <a:t>Text </a:t>
            </a:r>
            <a:r>
              <a:rPr lang="sk-SK" sz="2400" b="1" dirty="0" err="1"/>
              <a:t>Summarizer</a:t>
            </a:r>
            <a:r>
              <a:rPr lang="sk-SK" sz="2400" dirty="0"/>
              <a:t> na zhrnutie žiackych dokumentov do jedného</a:t>
            </a:r>
          </a:p>
          <a:p>
            <a:endParaRPr lang="sk-SK" sz="2400" dirty="0"/>
          </a:p>
          <a:p>
            <a:pPr marL="457200" lvl="1" indent="0">
              <a:buNone/>
            </a:pPr>
            <a:endParaRPr lang="sk-SK" sz="200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588DEEF-1441-2EE7-8EAA-1C0FE41FC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898" y="537300"/>
            <a:ext cx="4848902" cy="981212"/>
          </a:xfrm>
          <a:prstGeom prst="rect">
            <a:avLst/>
          </a:prstGeom>
        </p:spPr>
      </p:pic>
      <p:sp>
        <p:nvSpPr>
          <p:cNvPr id="11" name="Tlačidlo akcie: Dokument 10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963862C4-154D-4FF7-E39E-7A0BEF1184AD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12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D721F-A4DE-70F1-31C7-2668EBC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Ďalšie nástroje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44E6CF-A266-DE2D-AEF7-CFFD6B3B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Študijný materiál – zavedenie a vysvetlenie pojmov</a:t>
            </a:r>
          </a:p>
          <a:p>
            <a:pPr lvl="1"/>
            <a:r>
              <a:rPr lang="sk-SK" dirty="0">
                <a:hlinkClick r:id="rId2" action="ppaction://hlinkfile"/>
              </a:rPr>
              <a:t>pôvodný text</a:t>
            </a:r>
            <a:r>
              <a:rPr lang="sk-SK" dirty="0"/>
              <a:t> </a:t>
            </a:r>
            <a:r>
              <a:rPr lang="en-US" dirty="0"/>
              <a:t>/</a:t>
            </a:r>
            <a:r>
              <a:rPr lang="sk-SK" dirty="0"/>
              <a:t> </a:t>
            </a:r>
            <a:r>
              <a:rPr lang="sk-SK" dirty="0">
                <a:hlinkClick r:id="rId3" action="ppaction://hlinkfile"/>
              </a:rPr>
              <a:t>prispôsobený text</a:t>
            </a:r>
            <a:endParaRPr lang="sk-SK" dirty="0"/>
          </a:p>
          <a:p>
            <a:pPr lvl="0"/>
            <a:r>
              <a:rPr lang="sk-SK" dirty="0">
                <a:hlinkClick r:id="rId4" action="ppaction://hlinkfile"/>
              </a:rPr>
              <a:t>Pracovný list</a:t>
            </a:r>
            <a:r>
              <a:rPr lang="sk-SK" dirty="0"/>
              <a:t> nadväzujúci na študijný materiál</a:t>
            </a:r>
          </a:p>
          <a:p>
            <a:pPr lvl="0"/>
            <a:r>
              <a:rPr lang="sk-SK" dirty="0">
                <a:hlinkClick r:id="rId5" action="ppaction://hlinkfile"/>
              </a:rPr>
              <a:t>Modelové situácie</a:t>
            </a:r>
            <a:r>
              <a:rPr lang="sk-SK" dirty="0"/>
              <a:t> – správne alebo nesprávne rozhodnutie?</a:t>
            </a:r>
          </a:p>
          <a:p>
            <a:pPr lvl="0"/>
            <a:r>
              <a:rPr lang="sk-SK" dirty="0">
                <a:hlinkClick r:id="rId6" action="ppaction://hlinkfile"/>
              </a:rPr>
              <a:t>Skutočné príbehy</a:t>
            </a:r>
            <a:r>
              <a:rPr lang="sk-SK" dirty="0"/>
              <a:t> z oblasti porušovania autorského práva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2F0B5A-2235-2A7C-57C4-F79C336E67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557487"/>
            <a:ext cx="4048690" cy="8192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EF7131-ECEC-C69E-87BE-12FC72DFDF9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0794" y="4500329"/>
            <a:ext cx="4163006" cy="876422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4F47C2B3-57CB-72A5-0389-2CFCE1F1F6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497" y="5511688"/>
            <a:ext cx="4163006" cy="800212"/>
          </a:xfrm>
          <a:prstGeom prst="rect">
            <a:avLst/>
          </a:prstGeom>
        </p:spPr>
      </p:pic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2F2F9074-5B33-4A67-3543-C509267A4B2F}"/>
              </a:ext>
            </a:extLst>
          </p:cNvPr>
          <p:cNvCxnSpPr/>
          <p:nvPr/>
        </p:nvCxnSpPr>
        <p:spPr>
          <a:xfrm>
            <a:off x="589280" y="4440987"/>
            <a:ext cx="109728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4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DB89A-230E-AB7A-622C-81809A6A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Omyly UI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F69FD0-1A37-165E-053B-736B8C38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dirty="0">
                <a:hlinkClick r:id="rId2" action="ppaction://hlinkfile"/>
              </a:rPr>
              <a:t>Môžem naspievať pieseň </a:t>
            </a:r>
            <a:r>
              <a:rPr lang="sk-SK" i="1" dirty="0">
                <a:hlinkClick r:id="rId2" action="ppaction://hlinkfile"/>
              </a:rPr>
              <a:t>Čo sa mi môže stať </a:t>
            </a:r>
            <a:r>
              <a:rPr lang="sk-SK" dirty="0">
                <a:hlinkClick r:id="rId2" action="ppaction://hlinkfile"/>
              </a:rPr>
              <a:t>od </a:t>
            </a:r>
            <a:r>
              <a:rPr lang="sk-SK" i="1" dirty="0">
                <a:hlinkClick r:id="rId2" action="ppaction://hlinkfile"/>
              </a:rPr>
              <a:t>Františka Krištofa Veselého</a:t>
            </a:r>
            <a:r>
              <a:rPr lang="sk-SK" dirty="0">
                <a:hlinkClick r:id="rId2" action="ppaction://hlinkfile"/>
              </a:rPr>
              <a:t> s novým, mnou vytvoreným textom?</a:t>
            </a:r>
            <a:endParaRPr lang="sk-SK" dirty="0"/>
          </a:p>
          <a:p>
            <a:endParaRPr lang="sk-SK" dirty="0"/>
          </a:p>
        </p:txBody>
      </p:sp>
      <p:sp>
        <p:nvSpPr>
          <p:cNvPr id="4" name="Tlačidlo akcie: prejsť na koniec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9DA6B78-6324-5AF1-1771-3C2FB7FEC12C}"/>
              </a:ext>
            </a:extLst>
          </p:cNvPr>
          <p:cNvSpPr/>
          <p:nvPr/>
        </p:nvSpPr>
        <p:spPr>
          <a:xfrm>
            <a:off x="11500701" y="6306532"/>
            <a:ext cx="424206" cy="405353"/>
          </a:xfrm>
          <a:prstGeom prst="actionButtonEn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388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82EA8-96DC-3588-6E49-7CDF36622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58E2F-25B0-E251-0805-D16BEAA7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Ukážka 2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E08288-EB53-7872-43A2-BDAC802E8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Ročník: 2., sexta</a:t>
            </a:r>
          </a:p>
          <a:p>
            <a:pPr marL="0" indent="0">
              <a:buNone/>
            </a:pPr>
            <a:r>
              <a:rPr lang="sk-SK" dirty="0"/>
              <a:t>Téma: Tvorba webových stránok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Inšpirácia</a:t>
            </a:r>
            <a:br>
              <a:rPr lang="sk-SK" dirty="0"/>
            </a:br>
            <a:r>
              <a:rPr lang="sk-SK" sz="2400" dirty="0"/>
              <a:t>„Čo mám dať do časti O mne?“</a:t>
            </a:r>
            <a:br>
              <a:rPr lang="sk-SK" sz="2400" dirty="0"/>
            </a:br>
            <a:r>
              <a:rPr lang="sk-SK" sz="2400" dirty="0"/>
              <a:t>„Aké položky by mohlo mať moje menu?“</a:t>
            </a:r>
            <a:endParaRPr lang="sk-SK" dirty="0"/>
          </a:p>
          <a:p>
            <a:r>
              <a:rPr lang="sk-SK" dirty="0"/>
              <a:t>Nové vedomosti a zručnosti</a:t>
            </a:r>
            <a:br>
              <a:rPr lang="sk-SK" dirty="0"/>
            </a:br>
            <a:r>
              <a:rPr lang="sk-SK" sz="2400" dirty="0"/>
              <a:t>„Chcem, aby sa moje fotky v galérii pri príchode myši zväčšili.“</a:t>
            </a:r>
            <a:br>
              <a:rPr lang="sk-SK" sz="2400" dirty="0"/>
            </a:br>
            <a:r>
              <a:rPr lang="sk-SK" sz="2400" dirty="0"/>
              <a:t>„Navrhni jednoduchý HTML kód pre hru Hádaj číslo.“</a:t>
            </a:r>
          </a:p>
          <a:p>
            <a:r>
              <a:rPr lang="sk-SK" dirty="0"/>
              <a:t>Hľadanie chýb v kóde</a:t>
            </a:r>
            <a:br>
              <a:rPr lang="sk-SK" dirty="0"/>
            </a:br>
            <a:r>
              <a:rPr lang="sk-SK" sz="2400" dirty="0"/>
              <a:t>„A ešte mi poraď, kde mám chybu...“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BA4C971-7D3E-68F9-93EE-48797A84E1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1845" y="-34343"/>
            <a:ext cx="5591955" cy="76210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B3B9B36C-4739-F950-44B2-FD31A2F524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1845" y="727762"/>
            <a:ext cx="6430155" cy="876422"/>
          </a:xfrm>
          <a:prstGeom prst="rect">
            <a:avLst/>
          </a:prstGeom>
        </p:spPr>
      </p:pic>
      <p:sp>
        <p:nvSpPr>
          <p:cNvPr id="17" name="Tlačidlo akcie: Dokument 16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9BAC3AAF-4C4D-7C14-8808-1C36EDCBF458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ublina myšlienky: obláčik 17">
            <a:extLst>
              <a:ext uri="{FF2B5EF4-FFF2-40B4-BE49-F238E27FC236}">
                <a16:creationId xmlns:a16="http://schemas.microsoft.com/office/drawing/2014/main" id="{B6F283F3-A987-8678-B360-F04D3FEA33F6}"/>
              </a:ext>
            </a:extLst>
          </p:cNvPr>
          <p:cNvSpPr/>
          <p:nvPr/>
        </p:nvSpPr>
        <p:spPr>
          <a:xfrm>
            <a:off x="8623862" y="2915919"/>
            <a:ext cx="2176218" cy="1338263"/>
          </a:xfrm>
          <a:prstGeom prst="cloudCallout">
            <a:avLst>
              <a:gd name="adj1" fmla="val -89701"/>
              <a:gd name="adj2" fmla="val 553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TO PODVÁDZANIE?</a:t>
            </a:r>
          </a:p>
        </p:txBody>
      </p:sp>
    </p:spTree>
    <p:extLst>
      <p:ext uri="{BB962C8B-B14F-4D97-AF65-F5344CB8AC3E}">
        <p14:creationId xmlns:p14="http://schemas.microsoft.com/office/powerpoint/2010/main" val="400219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AFF55-45CB-6208-DEBE-C0D04932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webových</a:t>
            </a:r>
            <a:br>
              <a:rPr lang="sk-SK" dirty="0"/>
            </a:br>
            <a:r>
              <a:rPr lang="sk-SK" dirty="0"/>
              <a:t>stránok a odporúčania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9E10D0-728A-F659-8E13-D296315E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dirty="0"/>
              <a:t>vytvorenie rubriky pomocou nástroja </a:t>
            </a:r>
            <a:r>
              <a:rPr lang="sk-SK" b="1" dirty="0" err="1"/>
              <a:t>Rubric</a:t>
            </a:r>
            <a:r>
              <a:rPr lang="sk-SK" b="1" dirty="0"/>
              <a:t> </a:t>
            </a:r>
            <a:r>
              <a:rPr lang="sk-SK" b="1" dirty="0" err="1"/>
              <a:t>Generator</a:t>
            </a:r>
            <a:endParaRPr lang="sk-SK" b="1" dirty="0"/>
          </a:p>
          <a:p>
            <a:pPr>
              <a:lnSpc>
                <a:spcPct val="100000"/>
              </a:lnSpc>
            </a:pPr>
            <a:r>
              <a:rPr lang="sk-SK" dirty="0"/>
              <a:t>webové stránky si počas vytvárania kontrolujú žiaci, v prípade potreby konzultujú so mnou</a:t>
            </a:r>
          </a:p>
          <a:p>
            <a:pPr>
              <a:lnSpc>
                <a:spcPct val="100000"/>
              </a:lnSpc>
            </a:pPr>
            <a:r>
              <a:rPr lang="sk-SK" dirty="0"/>
              <a:t>pri hodnotení stránok používam okrem rubriky tieto nástroje (rovnako ich majú k dispozícii aj žiaci):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Validátor HTML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Validátor CSS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WAVE Web Accessibility Evaluation Tools</a:t>
            </a:r>
            <a:r>
              <a:rPr lang="sk-SK" dirty="0"/>
              <a:t> (kontrola vhodného kontrastu)</a:t>
            </a:r>
          </a:p>
          <a:p>
            <a:pPr>
              <a:lnSpc>
                <a:spcPct val="100000"/>
              </a:lnSpc>
            </a:pPr>
            <a:r>
              <a:rPr lang="sk-SK" dirty="0"/>
              <a:t>využila som aj spätnú väzbu získanú nástrojom </a:t>
            </a:r>
            <a:r>
              <a:rPr lang="sk-SK" b="1" dirty="0" err="1"/>
              <a:t>Writing</a:t>
            </a:r>
            <a:r>
              <a:rPr lang="sk-SK" b="1" dirty="0"/>
              <a:t> Feedback </a:t>
            </a:r>
            <a:r>
              <a:rPr lang="sk-SK" dirty="0"/>
              <a:t>=&gt;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2A36BB2-50C5-F980-DB48-3EF0075040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4742" y="623037"/>
            <a:ext cx="363905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BC19-C0FF-B650-886D-A7E6B3A72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97FE-7BE6-E467-1346-9B726DD3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webových</a:t>
            </a:r>
            <a:br>
              <a:rPr lang="sk-SK" dirty="0"/>
            </a:br>
            <a:r>
              <a:rPr lang="sk-SK" dirty="0"/>
              <a:t>stránok a odporúčania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3FBDBB-1C65-F284-F20D-F07FB370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dirty="0" err="1"/>
              <a:t>MagicSchool</a:t>
            </a:r>
            <a:r>
              <a:rPr lang="sk-SK" dirty="0"/>
              <a:t> nevie pristupovať k webstránkam</a:t>
            </a:r>
          </a:p>
          <a:p>
            <a:pPr>
              <a:lnSpc>
                <a:spcPct val="100000"/>
              </a:lnSpc>
            </a:pPr>
            <a:r>
              <a:rPr lang="sk-SK" dirty="0"/>
              <a:t>vstupy pre </a:t>
            </a:r>
            <a:r>
              <a:rPr lang="sk-SK" b="1" dirty="0" err="1"/>
              <a:t>Writing</a:t>
            </a:r>
            <a:r>
              <a:rPr lang="sk-SK" b="1" dirty="0"/>
              <a:t> Feedback</a:t>
            </a:r>
            <a:r>
              <a:rPr lang="sk-SK" dirty="0"/>
              <a:t>: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popis zadania</a:t>
            </a:r>
            <a:br>
              <a:rPr lang="sk-SK" dirty="0"/>
            </a:br>
            <a:r>
              <a:rPr lang="sk-SK" sz="2000" dirty="0"/>
              <a:t>Žiak vytvoril webovú stránku pomocou HTML 5 a kaskádových štýlov. Stránka má byť hodnotená podľa rubriky.</a:t>
            </a:r>
            <a:endParaRPr lang="sk-SK" dirty="0"/>
          </a:p>
          <a:p>
            <a:pPr lvl="1">
              <a:lnSpc>
                <a:spcPct val="100000"/>
              </a:lnSpc>
            </a:pPr>
            <a:r>
              <a:rPr lang="sk-SK" dirty="0"/>
              <a:t>rubrika (vo formáte </a:t>
            </a:r>
            <a:r>
              <a:rPr lang="sk-SK" dirty="0" err="1"/>
              <a:t>pdf</a:t>
            </a:r>
            <a:r>
              <a:rPr lang="sk-SK" dirty="0"/>
              <a:t>)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dodatočné inštrukcie</a:t>
            </a:r>
            <a:br>
              <a:rPr lang="sk-SK" dirty="0"/>
            </a:br>
            <a:r>
              <a:rPr lang="sk-SK" sz="2000" dirty="0"/>
              <a:t>Zhodnoť stránku z pohľadu rubriky, navrhni prípadne zmeny a úpravy - zohľadni pri tom to, že žiaci absolvovali len približne 10 vyučovacích hodín venovaných základným elementom HTML a základným možnostiam CSS (v zmysle </a:t>
            </a:r>
            <a:r>
              <a:rPr lang="sk-SK" sz="2000"/>
              <a:t>rubriky)...</a:t>
            </a:r>
            <a:endParaRPr lang="sk-SK" sz="2000" dirty="0"/>
          </a:p>
          <a:p>
            <a:pPr lvl="1">
              <a:lnSpc>
                <a:spcPct val="100000"/>
              </a:lnSpc>
            </a:pPr>
            <a:r>
              <a:rPr lang="sk-SK" dirty="0"/>
              <a:t>postupne HTML a CSS kód jednotlivých žiakov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680EE5-5982-0CBD-24DA-F3CE6BB9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952" y="594458"/>
            <a:ext cx="392484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F18C7-3EF3-4999-F65A-D97FBAA7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0661C-B6D0-852C-2CF4-2475F8EE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webových</a:t>
            </a:r>
            <a:br>
              <a:rPr lang="sk-SK" dirty="0"/>
            </a:br>
            <a:r>
              <a:rPr lang="sk-SK" dirty="0"/>
              <a:t>stránok a odporúčania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45E0AA-BFA0-984E-2846-B6102CED5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sk-SK" dirty="0"/>
          </a:p>
          <a:p>
            <a:pPr marL="355600" indent="-35560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sk-SK" b="1" dirty="0">
                <a:solidFill>
                  <a:srgbClr val="FF0000"/>
                </a:solidFill>
              </a:rPr>
              <a:t>+</a:t>
            </a:r>
            <a:r>
              <a:rPr lang="sk-SK" dirty="0"/>
              <a:t>	napriek potrebe kopírovať kódy získavam - a následne aj žiaci - písomnú precíznu spätnú väzbu (samozrejme, je potrebné ju skontrolovať)</a:t>
            </a:r>
          </a:p>
          <a:p>
            <a:pPr marL="355600" indent="-355600">
              <a:lnSpc>
                <a:spcPct val="100000"/>
              </a:lnSpc>
              <a:buNone/>
              <a:tabLst>
                <a:tab pos="355600" algn="l"/>
              </a:tabLst>
            </a:pPr>
            <a:endParaRPr lang="sk-SK" b="1" dirty="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sk-SK" b="1" dirty="0">
                <a:solidFill>
                  <a:srgbClr val="FF0000"/>
                </a:solidFill>
              </a:rPr>
              <a:t>–</a:t>
            </a:r>
            <a:r>
              <a:rPr lang="sk-SK" dirty="0"/>
              <a:t>	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6C3D4CF-6BC4-73F4-A9D6-C829FE5D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952" y="594458"/>
            <a:ext cx="3924848" cy="86689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740B8B7-9851-02A0-59CE-E434E841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87" y="4001294"/>
            <a:ext cx="9612066" cy="2562583"/>
          </a:xfrm>
          <a:prstGeom prst="rect">
            <a:avLst/>
          </a:prstGeom>
        </p:spPr>
      </p:pic>
      <p:sp>
        <p:nvSpPr>
          <p:cNvPr id="7" name="Tlačidlo akcie: Dokument 6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7945F9E6-4A4C-447B-1598-1DC8582A195B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Vývojový diagram: štítok 7">
            <a:extLst>
              <a:ext uri="{FF2B5EF4-FFF2-40B4-BE49-F238E27FC236}">
                <a16:creationId xmlns:a16="http://schemas.microsoft.com/office/drawing/2014/main" id="{FB45ABAA-CF5A-54FD-E34B-17E6D636CAED}"/>
              </a:ext>
            </a:extLst>
          </p:cNvPr>
          <p:cNvSpPr/>
          <p:nvPr/>
        </p:nvSpPr>
        <p:spPr>
          <a:xfrm>
            <a:off x="5712813" y="4469566"/>
            <a:ext cx="5257800" cy="1005840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FFFF"/>
                </a:solidFill>
              </a:rPr>
              <a:t>Aj my máme tendenciu po skontrolovaní n slabých úloh ďalšiu, ktorá je trošku lepšia, nadhodnotiť, alebo aj naopak, po n super úlohách ďalšiu, ktorá je „menej super“, ale spĺňa zadanie, podhodnotíme.</a:t>
            </a:r>
          </a:p>
          <a:p>
            <a:pPr algn="ctr"/>
            <a:endParaRPr lang="sk-SK" sz="1400" dirty="0">
              <a:solidFill>
                <a:srgbClr val="FFFFFF"/>
              </a:solidFill>
            </a:endParaRPr>
          </a:p>
        </p:txBody>
      </p:sp>
      <p:pic>
        <p:nvPicPr>
          <p:cNvPr id="9" name="Grafický objekt 8" descr="Školák">
            <a:extLst>
              <a:ext uri="{FF2B5EF4-FFF2-40B4-BE49-F238E27FC236}">
                <a16:creationId xmlns:a16="http://schemas.microsoft.com/office/drawing/2014/main" id="{302B809F-6C46-CB21-E25F-47068256C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587" y="4288486"/>
            <a:ext cx="684000" cy="684000"/>
          </a:xfrm>
          <a:prstGeom prst="rect">
            <a:avLst/>
          </a:prstGeom>
        </p:spPr>
      </p:pic>
      <p:sp>
        <p:nvSpPr>
          <p:cNvPr id="4" name="Tlačidlo akcie: prejsť na koniec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4C634C5-A783-0D4A-7301-DCECB34AD125}"/>
              </a:ext>
            </a:extLst>
          </p:cNvPr>
          <p:cNvSpPr/>
          <p:nvPr/>
        </p:nvSpPr>
        <p:spPr>
          <a:xfrm>
            <a:off x="75414" y="6324600"/>
            <a:ext cx="424206" cy="405353"/>
          </a:xfrm>
          <a:prstGeom prst="actionButtonEn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71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FC128-9823-0DEE-6DA5-B5C0E6D1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Ukážka 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E2C075-694B-DD6F-9FD8-02B87F9A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Ročník: 3.</a:t>
            </a:r>
          </a:p>
          <a:p>
            <a:pPr marL="0" indent="0">
              <a:buNone/>
            </a:pPr>
            <a:r>
              <a:rPr lang="sk-SK" dirty="0"/>
              <a:t>Téma: Programovanie v jazyku </a:t>
            </a:r>
            <a:r>
              <a:rPr lang="sk-SK" dirty="0" err="1"/>
              <a:t>Python</a:t>
            </a:r>
            <a:endParaRPr lang="sk-SK" dirty="0"/>
          </a:p>
          <a:p>
            <a:pPr marL="0" indent="0">
              <a:buNone/>
            </a:pPr>
            <a:r>
              <a:rPr lang="sk-SK" sz="2000" dirty="0"/>
              <a:t>Práca s nástrojom na vyučovacej hodine aj doma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  <a:tabLst>
                <a:tab pos="263525" algn="l"/>
              </a:tabLst>
            </a:pPr>
            <a:r>
              <a:rPr lang="sk-SK" sz="2000" b="1" dirty="0">
                <a:solidFill>
                  <a:srgbClr val="FF0000"/>
                </a:solidFill>
              </a:rPr>
              <a:t>+	</a:t>
            </a:r>
            <a:r>
              <a:rPr lang="sk-SK" sz="2000" dirty="0"/>
              <a:t>Možnosť použiť aj doma, pri príprave na vyučovanie.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sk-SK" sz="2000" b="1" dirty="0">
                <a:solidFill>
                  <a:srgbClr val="FF0000"/>
                </a:solidFill>
              </a:rPr>
              <a:t>+	</a:t>
            </a:r>
            <a:r>
              <a:rPr lang="sk-SK" sz="2000" dirty="0"/>
              <a:t>Vysvetlenie v prípade nesprávnej aj nesprávnej odpovede.</a:t>
            </a:r>
          </a:p>
          <a:p>
            <a:pPr marL="0" indent="0">
              <a:buNone/>
              <a:tabLst>
                <a:tab pos="263525" algn="l"/>
              </a:tabLst>
            </a:pPr>
            <a:r>
              <a:rPr lang="sk-SK" sz="2000" b="1" dirty="0">
                <a:solidFill>
                  <a:srgbClr val="FF0000"/>
                </a:solidFill>
              </a:rPr>
              <a:t>+	</a:t>
            </a:r>
            <a:r>
              <a:rPr lang="sk-SK" sz="2000" dirty="0"/>
              <a:t>Môj pocit – nesprávne zodpovedaná otázka sa neskôr v pozmenenej podobe objaví znova.</a:t>
            </a:r>
          </a:p>
          <a:p>
            <a:pPr marL="263525" indent="-263525">
              <a:buNone/>
              <a:tabLst>
                <a:tab pos="263525" algn="l"/>
              </a:tabLst>
            </a:pPr>
            <a:r>
              <a:rPr lang="sk-SK" sz="2000" b="1" dirty="0">
                <a:solidFill>
                  <a:srgbClr val="FF0000"/>
                </a:solidFill>
              </a:rPr>
              <a:t>– 	</a:t>
            </a:r>
            <a:r>
              <a:rPr lang="sk-SK" sz="2000" dirty="0"/>
              <a:t>Nie je možné stiahnuť celý priebeh testovania</a:t>
            </a:r>
            <a:r>
              <a:rPr lang="en-US" sz="2000" dirty="0"/>
              <a:t>/</a:t>
            </a:r>
            <a:r>
              <a:rPr lang="sk-SK" sz="2000" dirty="0"/>
              <a:t>komunikácie, len po jednotlivých otázkach a odpovediach</a:t>
            </a:r>
            <a:r>
              <a:rPr lang="en-US" sz="2000" dirty="0"/>
              <a:t>.</a:t>
            </a:r>
            <a:endParaRPr lang="sk-SK" sz="20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E7F359E-4275-53EF-69C5-46AFC6A3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320" y="637326"/>
            <a:ext cx="4153480" cy="78115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BD2B049-3CE7-304E-5786-908388806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26" y="1418485"/>
            <a:ext cx="2714844" cy="24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4AF279F5-E738-579D-D822-7F442FDE1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" t="28460"/>
          <a:stretch>
            <a:fillRect/>
          </a:stretch>
        </p:blipFill>
        <p:spPr>
          <a:xfrm>
            <a:off x="230010" y="5294037"/>
            <a:ext cx="9513430" cy="1326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724B6918-C8FB-638E-A846-98B48520B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10" y="237493"/>
            <a:ext cx="11799430" cy="1216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63BCED5-36C2-D203-36FE-21D0EDEEFC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" t="5701" r="910" b="-813"/>
          <a:stretch>
            <a:fillRect/>
          </a:stretch>
        </p:blipFill>
        <p:spPr>
          <a:xfrm>
            <a:off x="230010" y="1670656"/>
            <a:ext cx="9178850" cy="3407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rafický objekt 1" descr="Robot">
            <a:extLst>
              <a:ext uri="{FF2B5EF4-FFF2-40B4-BE49-F238E27FC236}">
                <a16:creationId xmlns:a16="http://schemas.microsoft.com/office/drawing/2014/main" id="{83AC8627-5F44-E8BF-CF93-7B7DD4432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6874" y="4163314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5FFBA-26B3-91E0-37A0-90D78A32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ZAČIATOK: Nadácia ZSE – Výnimočné školy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B4C60D-7F34-B5D9-A835-43859D440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účasť na </a:t>
            </a:r>
            <a:r>
              <a:rPr lang="sk-SK" dirty="0" err="1"/>
              <a:t>webinároch</a:t>
            </a:r>
            <a:r>
              <a:rPr lang="sk-SK" dirty="0"/>
              <a:t> zameraných na možnosti využitia umelej inteligencie v práci učiteľa (Klub školských digitálnych koordinátorov)</a:t>
            </a:r>
          </a:p>
          <a:p>
            <a:r>
              <a:rPr lang="sk-SK" dirty="0"/>
              <a:t>projekt </a:t>
            </a:r>
            <a:r>
              <a:rPr lang="en-US" i="1" dirty="0"/>
              <a:t>#</a:t>
            </a:r>
            <a:r>
              <a:rPr lang="sk-SK" i="1" dirty="0" err="1"/>
              <a:t>znovU_Inovujeme</a:t>
            </a:r>
            <a:r>
              <a:rPr lang="sk-SK" i="1" dirty="0"/>
              <a:t> (11 učiteľov GJAR)</a:t>
            </a:r>
          </a:p>
          <a:p>
            <a:pPr lvl="1"/>
            <a:r>
              <a:rPr lang="sk-SK" dirty="0"/>
              <a:t>zakúpenie ročných licencií </a:t>
            </a:r>
            <a:r>
              <a:rPr lang="sk-SK" dirty="0" err="1"/>
              <a:t>MagicSchool</a:t>
            </a:r>
            <a:r>
              <a:rPr lang="sk-SK" dirty="0"/>
              <a:t> Plus</a:t>
            </a:r>
          </a:p>
          <a:p>
            <a:pPr lvl="1"/>
            <a:r>
              <a:rPr lang="sk-SK" dirty="0"/>
              <a:t>využitie nástrojov platformy </a:t>
            </a:r>
            <a:r>
              <a:rPr lang="sk-SK" dirty="0" err="1"/>
              <a:t>MagicSchool</a:t>
            </a:r>
            <a:endParaRPr lang="sk-SK" dirty="0"/>
          </a:p>
          <a:p>
            <a:pPr lvl="2">
              <a:lnSpc>
                <a:spcPct val="100000"/>
              </a:lnSpc>
            </a:pPr>
            <a:r>
              <a:rPr lang="sk-SK" dirty="0"/>
              <a:t>v práci učiteľa pri príprave na vyučovanie,</a:t>
            </a:r>
          </a:p>
          <a:p>
            <a:pPr lvl="2">
              <a:lnSpc>
                <a:spcPct val="100000"/>
              </a:lnSpc>
            </a:pPr>
            <a:r>
              <a:rPr lang="sk-SK" dirty="0"/>
              <a:t>pri práci so žiakmi na vyučovacej hodine, aj pri samostatnej príprave žiakov na vyučovanie,</a:t>
            </a:r>
          </a:p>
          <a:p>
            <a:pPr lvl="2">
              <a:lnSpc>
                <a:spcPct val="100000"/>
              </a:lnSpc>
            </a:pPr>
            <a:r>
              <a:rPr lang="sk-SK" dirty="0"/>
              <a:t>v prospech žiaka - viac </a:t>
            </a:r>
            <a:r>
              <a:rPr lang="sk-SK" dirty="0" err="1"/>
              <a:t>personalizovať</a:t>
            </a:r>
            <a:r>
              <a:rPr lang="sk-SK" dirty="0"/>
              <a:t> vyučovací proces, aktivizovať žiaka.</a:t>
            </a:r>
          </a:p>
        </p:txBody>
      </p:sp>
    </p:spTree>
    <p:extLst>
      <p:ext uri="{BB962C8B-B14F-4D97-AF65-F5344CB8AC3E}">
        <p14:creationId xmlns:p14="http://schemas.microsoft.com/office/powerpoint/2010/main" val="308508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3FF6A1F-A51C-E438-B2EC-339D5FEF98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3679" y="413917"/>
            <a:ext cx="3911600" cy="336560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C92FC93-FFDD-7E2C-685B-D6F7BE31EE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6722" y="413917"/>
            <a:ext cx="4052930" cy="483616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6F24256-FF35-9156-DC02-D430EB50CE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6722" y="5415281"/>
            <a:ext cx="4058028" cy="65558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A63BB34-F9DC-F400-ACB5-6850CCAA8D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3680" y="4063999"/>
            <a:ext cx="3911600" cy="762001"/>
          </a:xfrm>
          <a:prstGeom prst="rect">
            <a:avLst/>
          </a:prstGeom>
        </p:spPr>
      </p:pic>
      <p:sp>
        <p:nvSpPr>
          <p:cNvPr id="12" name="Vývojový diagram: štítok 11">
            <a:extLst>
              <a:ext uri="{FF2B5EF4-FFF2-40B4-BE49-F238E27FC236}">
                <a16:creationId xmlns:a16="http://schemas.microsoft.com/office/drawing/2014/main" id="{C346B4C4-71DB-DF80-2723-16AE5BF4B918}"/>
              </a:ext>
            </a:extLst>
          </p:cNvPr>
          <p:cNvSpPr/>
          <p:nvPr/>
        </p:nvSpPr>
        <p:spPr>
          <a:xfrm>
            <a:off x="9313682" y="6070862"/>
            <a:ext cx="2878318" cy="799479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FFFF"/>
                </a:solidFill>
              </a:rPr>
              <a:t>Po niekoľkých ďalších úlohách si</a:t>
            </a:r>
          </a:p>
          <a:p>
            <a:pPr algn="ctr"/>
            <a:r>
              <a:rPr lang="sk-SK" sz="1400" dirty="0">
                <a:solidFill>
                  <a:srgbClr val="FFFFFF"/>
                </a:solidFill>
              </a:rPr>
              <a:t>žiačka opäť vypýtala otázku 1.</a:t>
            </a:r>
          </a:p>
          <a:p>
            <a:pPr algn="ctr"/>
            <a:endParaRPr lang="sk-SK" sz="1400" dirty="0">
              <a:solidFill>
                <a:srgbClr val="FFFFFF"/>
              </a:solidFill>
            </a:endParaRPr>
          </a:p>
        </p:txBody>
      </p:sp>
      <p:pic>
        <p:nvPicPr>
          <p:cNvPr id="14" name="Grafický objekt 13" descr="Školáčka">
            <a:extLst>
              <a:ext uri="{FF2B5EF4-FFF2-40B4-BE49-F238E27FC236}">
                <a16:creationId xmlns:a16="http://schemas.microsoft.com/office/drawing/2014/main" id="{B6E5502C-E6A5-DCEF-765A-70944C24E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0001" y="4063999"/>
            <a:ext cx="684000" cy="684000"/>
          </a:xfrm>
          <a:prstGeom prst="rect">
            <a:avLst/>
          </a:prstGeom>
        </p:spPr>
      </p:pic>
      <p:pic>
        <p:nvPicPr>
          <p:cNvPr id="15" name="Grafický objekt 14" descr="Školáčka">
            <a:extLst>
              <a:ext uri="{FF2B5EF4-FFF2-40B4-BE49-F238E27FC236}">
                <a16:creationId xmlns:a16="http://schemas.microsoft.com/office/drawing/2014/main" id="{9C1AA63A-ACCD-CC04-D405-A9D6EDD9D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7652" y="541528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8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4826FA8-A826-FF39-E03A-00C1C1389D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081" y="414323"/>
            <a:ext cx="3911600" cy="29445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D8011F4-F209-3176-1D43-2993C98C7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59" y="603303"/>
            <a:ext cx="5124445" cy="2566617"/>
          </a:xfrm>
          <a:prstGeom prst="rect">
            <a:avLst/>
          </a:prstGeom>
        </p:spPr>
      </p:pic>
      <p:sp>
        <p:nvSpPr>
          <p:cNvPr id="6" name="Šípka: päťuholník 5">
            <a:extLst>
              <a:ext uri="{FF2B5EF4-FFF2-40B4-BE49-F238E27FC236}">
                <a16:creationId xmlns:a16="http://schemas.microsoft.com/office/drawing/2014/main" id="{086595C3-A05A-2072-B1B9-5D64EEEACB9C}"/>
              </a:ext>
            </a:extLst>
          </p:cNvPr>
          <p:cNvSpPr/>
          <p:nvPr/>
        </p:nvSpPr>
        <p:spPr>
          <a:xfrm>
            <a:off x="4693920" y="1544320"/>
            <a:ext cx="1290320" cy="6908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C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6A91AC4-A335-FA35-3A83-9F68499BA6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1" y="3836191"/>
            <a:ext cx="2580639" cy="294457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0772274-6075-B14E-2C7B-6A9116C3FB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59" y="4094687"/>
            <a:ext cx="4426227" cy="1653274"/>
          </a:xfrm>
          <a:prstGeom prst="rect">
            <a:avLst/>
          </a:prstGeom>
        </p:spPr>
      </p:pic>
      <p:sp>
        <p:nvSpPr>
          <p:cNvPr id="11" name="Šípka: päťuholník 10">
            <a:extLst>
              <a:ext uri="{FF2B5EF4-FFF2-40B4-BE49-F238E27FC236}">
                <a16:creationId xmlns:a16="http://schemas.microsoft.com/office/drawing/2014/main" id="{BEED7D59-C6F9-3C08-99AC-8C997E1FDA35}"/>
              </a:ext>
            </a:extLst>
          </p:cNvPr>
          <p:cNvSpPr/>
          <p:nvPr/>
        </p:nvSpPr>
        <p:spPr>
          <a:xfrm>
            <a:off x="4693920" y="4617598"/>
            <a:ext cx="1290320" cy="6908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A</a:t>
            </a:r>
          </a:p>
        </p:txBody>
      </p:sp>
      <p:sp>
        <p:nvSpPr>
          <p:cNvPr id="15" name="Bublina myšlienky: obláčik 14">
            <a:extLst>
              <a:ext uri="{FF2B5EF4-FFF2-40B4-BE49-F238E27FC236}">
                <a16:creationId xmlns:a16="http://schemas.microsoft.com/office/drawing/2014/main" id="{B3552141-6595-284B-C82B-594AB15870DE}"/>
              </a:ext>
            </a:extLst>
          </p:cNvPr>
          <p:cNvSpPr/>
          <p:nvPr/>
        </p:nvSpPr>
        <p:spPr>
          <a:xfrm flipH="1">
            <a:off x="8664152" y="3086823"/>
            <a:ext cx="3012865" cy="1214255"/>
          </a:xfrm>
          <a:prstGeom prst="cloudCallout">
            <a:avLst>
              <a:gd name="adj1" fmla="val -63061"/>
              <a:gd name="adj2" fmla="val 8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TO NÁHODA?</a:t>
            </a:r>
          </a:p>
        </p:txBody>
      </p:sp>
      <p:sp>
        <p:nvSpPr>
          <p:cNvPr id="2" name="Vývojový diagram: štítok 1">
            <a:extLst>
              <a:ext uri="{FF2B5EF4-FFF2-40B4-BE49-F238E27FC236}">
                <a16:creationId xmlns:a16="http://schemas.microsoft.com/office/drawing/2014/main" id="{D832A143-B41E-BFA7-2D7D-319A989FD3C4}"/>
              </a:ext>
            </a:extLst>
          </p:cNvPr>
          <p:cNvSpPr/>
          <p:nvPr/>
        </p:nvSpPr>
        <p:spPr>
          <a:xfrm>
            <a:off x="9313682" y="6070862"/>
            <a:ext cx="2878318" cy="799479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FFFF"/>
                </a:solidFill>
              </a:rPr>
              <a:t>Typ úlohy sa zopakoval – overenie.</a:t>
            </a:r>
          </a:p>
        </p:txBody>
      </p:sp>
      <p:pic>
        <p:nvPicPr>
          <p:cNvPr id="7" name="Grafický objekt 6" descr="Školáčka">
            <a:extLst>
              <a:ext uri="{FF2B5EF4-FFF2-40B4-BE49-F238E27FC236}">
                <a16:creationId xmlns:a16="http://schemas.microsoft.com/office/drawing/2014/main" id="{2BC6B39F-C546-BF56-3387-DC3E3339A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1920" y="1551200"/>
            <a:ext cx="684000" cy="684000"/>
          </a:xfrm>
          <a:prstGeom prst="rect">
            <a:avLst/>
          </a:prstGeom>
        </p:spPr>
      </p:pic>
      <p:pic>
        <p:nvPicPr>
          <p:cNvPr id="17" name="Grafický objekt 16" descr="Školáčka">
            <a:extLst>
              <a:ext uri="{FF2B5EF4-FFF2-40B4-BE49-F238E27FC236}">
                <a16:creationId xmlns:a16="http://schemas.microsoft.com/office/drawing/2014/main" id="{6EDD47AC-BFE8-E453-B684-8E535F2F6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1920" y="4597399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7F29-1560-1A82-6AD8-B63DB6ED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Šípka: päťuholník 5">
            <a:extLst>
              <a:ext uri="{FF2B5EF4-FFF2-40B4-BE49-F238E27FC236}">
                <a16:creationId xmlns:a16="http://schemas.microsoft.com/office/drawing/2014/main" id="{26D04A0A-5462-2480-F664-F94FDFB13F2D}"/>
              </a:ext>
            </a:extLst>
          </p:cNvPr>
          <p:cNvSpPr/>
          <p:nvPr/>
        </p:nvSpPr>
        <p:spPr>
          <a:xfrm>
            <a:off x="4693920" y="1544320"/>
            <a:ext cx="1290320" cy="6908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B</a:t>
            </a:r>
          </a:p>
        </p:txBody>
      </p:sp>
      <p:sp>
        <p:nvSpPr>
          <p:cNvPr id="11" name="Šípka: päťuholník 10">
            <a:extLst>
              <a:ext uri="{FF2B5EF4-FFF2-40B4-BE49-F238E27FC236}">
                <a16:creationId xmlns:a16="http://schemas.microsoft.com/office/drawing/2014/main" id="{905F9529-B6A2-D686-28B9-2625E02E56E2}"/>
              </a:ext>
            </a:extLst>
          </p:cNvPr>
          <p:cNvSpPr/>
          <p:nvPr/>
        </p:nvSpPr>
        <p:spPr>
          <a:xfrm>
            <a:off x="4693920" y="4617598"/>
            <a:ext cx="1290320" cy="6908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C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80FEFA2-516D-89C5-746C-65F063FC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8" y="483495"/>
            <a:ext cx="3439005" cy="268642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14E19CD-0A2E-AA20-76E8-38B59C310982}"/>
              </a:ext>
            </a:extLst>
          </p:cNvPr>
          <p:cNvSpPr txBox="1"/>
          <p:nvPr/>
        </p:nvSpPr>
        <p:spPr>
          <a:xfrm>
            <a:off x="6522158" y="513268"/>
            <a:ext cx="4918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Nesprávne!</a:t>
            </a:r>
          </a:p>
          <a:p>
            <a:r>
              <a:rPr lang="sk-SK" sz="1600" dirty="0"/>
              <a:t>Správna odpoveď je a) </a:t>
            </a:r>
            <a:r>
              <a:rPr lang="sk-SK" sz="1600" dirty="0" err="1"/>
              <a:t>True</a:t>
            </a:r>
            <a:r>
              <a:rPr lang="sk-SK" sz="1600" dirty="0"/>
              <a:t>.</a:t>
            </a:r>
          </a:p>
          <a:p>
            <a:endParaRPr lang="sk-SK" sz="1600" dirty="0"/>
          </a:p>
          <a:p>
            <a:r>
              <a:rPr lang="sk-SK" sz="1600" dirty="0"/>
              <a:t>Vysvetlenie: Metóda </a:t>
            </a:r>
            <a:r>
              <a:rPr lang="sk-SK" sz="1600" dirty="0" err="1"/>
              <a:t>isalnum</a:t>
            </a:r>
            <a:r>
              <a:rPr lang="sk-SK" sz="1600" dirty="0"/>
              <a:t>() vráti </a:t>
            </a:r>
            <a:r>
              <a:rPr lang="sk-SK" sz="1600" dirty="0" err="1"/>
              <a:t>True</a:t>
            </a:r>
            <a:r>
              <a:rPr lang="sk-SK" sz="1600" dirty="0"/>
              <a:t>, ak reťazec obsahuje IBA písmená a čísla (alfanumerické znaky).</a:t>
            </a:r>
          </a:p>
          <a:p>
            <a:endParaRPr lang="sk-SK" sz="1600" dirty="0"/>
          </a:p>
          <a:p>
            <a:r>
              <a:rPr lang="sk-SK" sz="1600" dirty="0"/>
              <a:t>V našom prípade "Python123" obsahuje len písmená (</a:t>
            </a:r>
            <a:r>
              <a:rPr lang="sk-SK" sz="1600" dirty="0" err="1"/>
              <a:t>Python</a:t>
            </a:r>
            <a:r>
              <a:rPr lang="sk-SK" sz="1600" dirty="0"/>
              <a:t>) a čísla (123), bez medzier alebo špeciálnych znakov, preto metóda vráti </a:t>
            </a:r>
            <a:r>
              <a:rPr lang="sk-SK" sz="1600" dirty="0" err="1"/>
              <a:t>True</a:t>
            </a:r>
            <a:r>
              <a:rPr lang="sk-SK" sz="1600" dirty="0"/>
              <a:t>.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AE39F267-4156-50DD-7314-A8848131E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8" y="3758799"/>
            <a:ext cx="4048690" cy="2495898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9D4B0D3C-F4BC-6FEF-6C3F-8142CBE9D14F}"/>
              </a:ext>
            </a:extLst>
          </p:cNvPr>
          <p:cNvSpPr txBox="1"/>
          <p:nvPr/>
        </p:nvSpPr>
        <p:spPr>
          <a:xfrm>
            <a:off x="3907807" y="3339018"/>
            <a:ext cx="286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/>
              <a:t>Po sérii úloh iného zamerania...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2B9B036-0D9F-FF55-AE24-4A607E592E34}"/>
              </a:ext>
            </a:extLst>
          </p:cNvPr>
          <p:cNvSpPr txBox="1"/>
          <p:nvPr/>
        </p:nvSpPr>
        <p:spPr>
          <a:xfrm>
            <a:off x="6522158" y="4055097"/>
            <a:ext cx="4918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Správne!</a:t>
            </a:r>
          </a:p>
          <a:p>
            <a:r>
              <a:rPr lang="sk-SK" sz="1600" dirty="0"/>
              <a:t>Metóda </a:t>
            </a:r>
            <a:r>
              <a:rPr lang="sk-SK" sz="1600" dirty="0" err="1"/>
              <a:t>isalnum</a:t>
            </a:r>
            <a:r>
              <a:rPr lang="sk-SK" sz="1600" dirty="0"/>
              <a:t>() vráti </a:t>
            </a:r>
            <a:r>
              <a:rPr lang="sk-SK" sz="1600" dirty="0" err="1"/>
              <a:t>False</a:t>
            </a:r>
            <a:r>
              <a:rPr lang="sk-SK" sz="1600" dirty="0"/>
              <a:t>, pretože reťazec "Python3.9" obsahuje bodku (.), ktorá nie je ani písmeno ani číslo.</a:t>
            </a:r>
          </a:p>
          <a:p>
            <a:endParaRPr lang="sk-SK" sz="1600" dirty="0"/>
          </a:p>
          <a:p>
            <a:r>
              <a:rPr lang="sk-SK" sz="1600" dirty="0"/>
              <a:t>Metóda </a:t>
            </a:r>
            <a:r>
              <a:rPr lang="sk-SK" sz="1600" dirty="0" err="1"/>
              <a:t>isalnum</a:t>
            </a:r>
            <a:r>
              <a:rPr lang="sk-SK" sz="1600" dirty="0"/>
              <a:t>() vráti </a:t>
            </a:r>
            <a:r>
              <a:rPr lang="sk-SK" sz="1600" dirty="0" err="1"/>
              <a:t>True</a:t>
            </a:r>
            <a:r>
              <a:rPr lang="sk-SK" sz="1600" dirty="0"/>
              <a:t> len vtedy, ak reťazec obsahuje výlučne písmená a čísla.</a:t>
            </a:r>
          </a:p>
        </p:txBody>
      </p:sp>
      <p:sp>
        <p:nvSpPr>
          <p:cNvPr id="17" name="Bublina myšlienky: obláčik 16">
            <a:extLst>
              <a:ext uri="{FF2B5EF4-FFF2-40B4-BE49-F238E27FC236}">
                <a16:creationId xmlns:a16="http://schemas.microsoft.com/office/drawing/2014/main" id="{FC6955D9-24AD-4A87-B45D-83D7FA079EEA}"/>
              </a:ext>
            </a:extLst>
          </p:cNvPr>
          <p:cNvSpPr/>
          <p:nvPr/>
        </p:nvSpPr>
        <p:spPr>
          <a:xfrm flipH="1">
            <a:off x="8664152" y="3086823"/>
            <a:ext cx="3012865" cy="1214255"/>
          </a:xfrm>
          <a:prstGeom prst="cloudCallout">
            <a:avLst>
              <a:gd name="adj1" fmla="val -63061"/>
              <a:gd name="adj2" fmla="val 8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TO NÁHODA?</a:t>
            </a:r>
          </a:p>
        </p:txBody>
      </p:sp>
      <p:sp>
        <p:nvSpPr>
          <p:cNvPr id="20" name="Vývojový diagram: štítok 19">
            <a:extLst>
              <a:ext uri="{FF2B5EF4-FFF2-40B4-BE49-F238E27FC236}">
                <a16:creationId xmlns:a16="http://schemas.microsoft.com/office/drawing/2014/main" id="{0EEA59AB-6AFF-768A-1AB3-D924A1AE748B}"/>
              </a:ext>
            </a:extLst>
          </p:cNvPr>
          <p:cNvSpPr/>
          <p:nvPr/>
        </p:nvSpPr>
        <p:spPr>
          <a:xfrm>
            <a:off x="7813040" y="5862321"/>
            <a:ext cx="4378960" cy="1008020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FFFF"/>
                </a:solidFill>
              </a:rPr>
              <a:t>Typ úlohy sa zopakoval – overenie.</a:t>
            </a:r>
          </a:p>
        </p:txBody>
      </p:sp>
      <p:pic>
        <p:nvPicPr>
          <p:cNvPr id="2" name="Grafický objekt 1" descr="Školáčka">
            <a:extLst>
              <a:ext uri="{FF2B5EF4-FFF2-40B4-BE49-F238E27FC236}">
                <a16:creationId xmlns:a16="http://schemas.microsoft.com/office/drawing/2014/main" id="{810520E1-6CB1-FCAA-1B7E-1E638D7E3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1920" y="1551200"/>
            <a:ext cx="684000" cy="684000"/>
          </a:xfrm>
          <a:prstGeom prst="rect">
            <a:avLst/>
          </a:prstGeom>
        </p:spPr>
      </p:pic>
      <p:pic>
        <p:nvPicPr>
          <p:cNvPr id="3" name="Grafický objekt 2" descr="Školáčka">
            <a:extLst>
              <a:ext uri="{FF2B5EF4-FFF2-40B4-BE49-F238E27FC236}">
                <a16:creationId xmlns:a16="http://schemas.microsoft.com/office/drawing/2014/main" id="{031131C6-B4F1-96A6-86D7-E877E4BFF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1920" y="4597399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44215-C2BE-D109-4D6C-0F51BD7D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Omyly UI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8F3267-4683-BD8A-4305-2C4E79BD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dirty="0">
                <a:hlinkClick r:id="rId2" action="ppaction://hlinkfile"/>
              </a:rPr>
              <a:t>Ak sa UI pomýli, prizná si to, ale ak sa mýlim ja, nepresvedčím ju, že mám pravdu.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439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FB25E-3519-1E60-3804-73AF8E4D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Pracovné listy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080867-DEDC-30AB-0F82-B8F3D7A0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k-SK" dirty="0"/>
              <a:t>„programovanie na papieri“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niektorí žiaci rozumejú novým príkazom, konceptom..., ale nie sú schopní ich použiť pri riešení úloh, ktoré vyžadujú abstrakciu</a:t>
            </a:r>
            <a:br>
              <a:rPr lang="sk-SK" dirty="0"/>
            </a:br>
            <a:r>
              <a:rPr lang="sk-SK" sz="1800" dirty="0"/>
              <a:t>(napr. zvládnu program typu „Vytvorte program, ktorý načíta vstupný text a nahradí v ňom všetky znaky i</a:t>
            </a:r>
            <a:r>
              <a:rPr lang="en-US" sz="1800" dirty="0"/>
              <a:t>/</a:t>
            </a:r>
            <a:r>
              <a:rPr lang="sk-SK" sz="1800" dirty="0"/>
              <a:t>y znakom _.“, ale stačí úlohu „zabaliť“ do príbehu, žiaci majú problém identifikovať, čo sa od nich očakáva)</a:t>
            </a:r>
          </a:p>
          <a:p>
            <a:pPr lvl="1">
              <a:lnSpc>
                <a:spcPct val="100000"/>
              </a:lnSpc>
            </a:pPr>
            <a:r>
              <a:rPr lang="sk-SK" dirty="0"/>
              <a:t>efektívny nástroj </a:t>
            </a:r>
            <a:r>
              <a:rPr lang="sk-SK" b="1" dirty="0" err="1"/>
              <a:t>Worksheet</a:t>
            </a:r>
            <a:r>
              <a:rPr lang="sk-SK" b="1" dirty="0"/>
              <a:t> </a:t>
            </a:r>
            <a:r>
              <a:rPr lang="sk-SK" b="1" dirty="0" err="1"/>
              <a:t>Generator</a:t>
            </a:r>
            <a:r>
              <a:rPr lang="sk-SK" dirty="0"/>
              <a:t> na rýchle vytvorenie pracovného listu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DFCB97-A459-D27B-5CF3-763EF562DF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0794" y="589695"/>
            <a:ext cx="4163006" cy="876422"/>
          </a:xfrm>
          <a:prstGeom prst="rect">
            <a:avLst/>
          </a:prstGeom>
        </p:spPr>
      </p:pic>
      <p:sp>
        <p:nvSpPr>
          <p:cNvPr id="9" name="Tlačidlo akcie: Dokument 8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E04D5532-837C-577A-9067-A0E55A4BFE12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996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F5E5F-8D3C-5339-35FB-C9D36800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47DF-366C-B648-9AAB-680D448F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Hodnotenie programov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4458F3-22D1-918D-A965-FE20C0DC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sk-SK" dirty="0"/>
          </a:p>
          <a:p>
            <a:pPr marL="355600" indent="-35560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sk-SK" b="1" dirty="0">
                <a:solidFill>
                  <a:srgbClr val="FF0000"/>
                </a:solidFill>
              </a:rPr>
              <a:t>+</a:t>
            </a:r>
            <a:r>
              <a:rPr lang="sk-SK" dirty="0"/>
              <a:t>	napriek potrebe kopírovať kódy získavam - a následne aj žiaci - písomnú precíznu spätnú väzbu (samozrejme, je potrebné ju skontrolovať)</a:t>
            </a:r>
          </a:p>
          <a:p>
            <a:pPr marL="355600" indent="-35560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sk-SK" b="1" dirty="0">
                <a:solidFill>
                  <a:srgbClr val="FF0000"/>
                </a:solidFill>
              </a:rPr>
              <a:t>–</a:t>
            </a:r>
            <a:r>
              <a:rPr lang="sk-SK" dirty="0"/>
              <a:t>	opäť „stupňovala“ kritériá hodnotenia, odporúčania na vylepšenie programu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08EBD90-C4C5-C17D-0B65-348CD8E3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8952" y="594458"/>
            <a:ext cx="3924848" cy="866896"/>
          </a:xfrm>
          <a:prstGeom prst="rect">
            <a:avLst/>
          </a:prstGeom>
        </p:spPr>
      </p:pic>
      <p:sp>
        <p:nvSpPr>
          <p:cNvPr id="7" name="Tlačidlo akcie: Dokument 6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38F5639F-90CA-204F-901E-1902BC54A967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Vývojový diagram: štítok 3">
            <a:extLst>
              <a:ext uri="{FF2B5EF4-FFF2-40B4-BE49-F238E27FC236}">
                <a16:creationId xmlns:a16="http://schemas.microsoft.com/office/drawing/2014/main" id="{1CCB8B47-1D07-3DA5-2BB9-0E5A132D6E35}"/>
              </a:ext>
            </a:extLst>
          </p:cNvPr>
          <p:cNvSpPr/>
          <p:nvPr/>
        </p:nvSpPr>
        <p:spPr>
          <a:xfrm flipH="1">
            <a:off x="5571241" y="5738220"/>
            <a:ext cx="5527250" cy="1008020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FFFF"/>
                </a:solidFill>
              </a:rPr>
              <a:t>Hodnotila som žiaka omnoho priaznivejšie – mala som lepšie špecifikovať dopyt („ošetrenie vstupu nie je nutné“),  pri 2. úlohe som nebola až tak prísna</a:t>
            </a:r>
          </a:p>
        </p:txBody>
      </p:sp>
    </p:spTree>
    <p:extLst>
      <p:ext uri="{BB962C8B-B14F-4D97-AF65-F5344CB8AC3E}">
        <p14:creationId xmlns:p14="http://schemas.microsoft.com/office/powerpoint/2010/main" val="39496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7E3E0-1DBE-D7F8-F046-EE2F9C39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Dopyty – to najdôležitejšie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9444F4-C3B9-2F87-2B93-1B21F323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k-SK" dirty="0"/>
              <a:t>práve používaním jednotlivých nástrojov je možné zlepšovať sa v zadávaní dopytov („</a:t>
            </a:r>
            <a:r>
              <a:rPr lang="sk-SK" dirty="0" err="1"/>
              <a:t>promptov</a:t>
            </a:r>
            <a:r>
              <a:rPr lang="sk-SK" dirty="0"/>
              <a:t>“),</a:t>
            </a:r>
          </a:p>
          <a:p>
            <a:pPr>
              <a:lnSpc>
                <a:spcPct val="100000"/>
              </a:lnSpc>
            </a:pPr>
            <a:r>
              <a:rPr lang="sk-SK" dirty="0"/>
              <a:t>skúsenosť – je dôležité zadať nielen špecifikáciu toho, čo žiak vie, ale aj toho, čo žiak nevie</a:t>
            </a:r>
            <a:br>
              <a:rPr lang="sk-SK" dirty="0"/>
            </a:br>
            <a:r>
              <a:rPr lang="sk-SK" sz="2400" dirty="0"/>
              <a:t>(napr. v hodnotení riešenia je žiakovi odporúčané použiť množinu (set) namiesto reťazca – čo žiak ešte neovláda)</a:t>
            </a:r>
          </a:p>
          <a:p>
            <a:pPr>
              <a:lnSpc>
                <a:spcPct val="100000"/>
              </a:lnSpc>
            </a:pPr>
            <a:r>
              <a:rPr lang="sk-SK" dirty="0"/>
              <a:t>nástroj </a:t>
            </a:r>
            <a:r>
              <a:rPr lang="sk-SK" b="1" dirty="0" err="1"/>
              <a:t>Prompt</a:t>
            </a:r>
            <a:r>
              <a:rPr lang="sk-SK" b="1" dirty="0"/>
              <a:t> </a:t>
            </a:r>
            <a:r>
              <a:rPr lang="sk-SK" b="1" dirty="0" err="1"/>
              <a:t>Assistant</a:t>
            </a:r>
            <a:r>
              <a:rPr lang="sk-SK" b="1" dirty="0"/>
              <a:t> </a:t>
            </a:r>
            <a:r>
              <a:rPr lang="sk-SK" dirty="0"/>
              <a:t>pomôže vylepšiť náš dopyt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1F56923-361D-96E2-F99E-6749BC17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73" y="580168"/>
            <a:ext cx="413442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5733215-F444-3D72-CC3C-9087A787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613969"/>
            <a:ext cx="9669224" cy="563006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AE180E3-14B6-8C6E-A2B1-0B1107D54F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573" y="0"/>
            <a:ext cx="413442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5C202-C1E1-84C7-1CEC-1E0CCD27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Vylepšený dopyt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3C4368-EFB5-11DA-1586-6FC2FF26D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547116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3300" b="1" dirty="0"/>
              <a:t>Vylepšený dopyt</a:t>
            </a:r>
            <a:endParaRPr lang="sk-SK" sz="3300" dirty="0"/>
          </a:p>
          <a:p>
            <a:pPr marL="0" indent="0">
              <a:lnSpc>
                <a:spcPct val="120000"/>
              </a:lnSpc>
              <a:buNone/>
            </a:pPr>
            <a:r>
              <a:rPr lang="sk-SK" sz="2900" dirty="0"/>
              <a:t>Vytvorte komplexný pracovný list z programovacieho jazyka </a:t>
            </a:r>
            <a:r>
              <a:rPr lang="sk-SK" sz="2900" dirty="0" err="1"/>
              <a:t>Python</a:t>
            </a:r>
            <a:r>
              <a:rPr lang="sk-SK" sz="2900" dirty="0"/>
              <a:t> pre stredoškolských študentov, ktorý sa zameriava na prácu s reťazcami. Pracovný list by mal obsahovať:</a:t>
            </a:r>
          </a:p>
          <a:p>
            <a:pPr lvl="0">
              <a:lnSpc>
                <a:spcPct val="120000"/>
              </a:lnSpc>
            </a:pPr>
            <a:r>
              <a:rPr lang="sk-SK" sz="2900" dirty="0"/>
              <a:t>Úlohy na indexovanie a vytváranie výrezov reťazcov</a:t>
            </a:r>
          </a:p>
          <a:p>
            <a:pPr lvl="0">
              <a:lnSpc>
                <a:spcPct val="120000"/>
              </a:lnSpc>
            </a:pPr>
            <a:r>
              <a:rPr lang="sk-SK" sz="2900" dirty="0"/>
              <a:t>Cvičenia na používanie cyklu </a:t>
            </a:r>
            <a:r>
              <a:rPr lang="sk-SK" sz="2900" dirty="0" err="1"/>
              <a:t>for</a:t>
            </a:r>
            <a:r>
              <a:rPr lang="sk-SK" sz="2900" dirty="0"/>
              <a:t> na iteráciu cez znaky reťazca</a:t>
            </a:r>
          </a:p>
          <a:p>
            <a:pPr lvl="0">
              <a:lnSpc>
                <a:spcPct val="120000"/>
              </a:lnSpc>
            </a:pPr>
            <a:r>
              <a:rPr lang="sk-SK" sz="2900" dirty="0"/>
              <a:t>Praktické príklady na využitie operátora 'in' na testovanie príslušnosti v reťazci</a:t>
            </a:r>
          </a:p>
          <a:p>
            <a:pPr>
              <a:lnSpc>
                <a:spcPct val="120000"/>
              </a:lnSpc>
            </a:pPr>
            <a:r>
              <a:rPr lang="sk-SK" sz="2900" dirty="0"/>
              <a:t>Úlohy prispôsobte študentom, ktorí už majú základné znalosti o reťazcoch. Zahrňte mix cvičení od základných až po náročnejšie, s jasnými inštrukciami pre každú úlohu. Pripojte aj riešenia úloh pre učiteľa.</a:t>
            </a:r>
          </a:p>
          <a:p>
            <a:pPr>
              <a:lnSpc>
                <a:spcPct val="120000"/>
              </a:lnSpc>
            </a:pP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D8A4225-B43A-71EB-5E77-9F12A7C22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988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3300" b="1" dirty="0"/>
              <a:t>Ako bol dopyt vylepšený</a:t>
            </a:r>
            <a:endParaRPr lang="sk-SK" sz="3300" dirty="0"/>
          </a:p>
          <a:p>
            <a:pPr>
              <a:lnSpc>
                <a:spcPct val="120000"/>
              </a:lnSpc>
            </a:pPr>
            <a:r>
              <a:rPr lang="sk-SK" sz="2900" dirty="0"/>
              <a:t>Pridaná konkrétna štruktúra a rozsah rozdelením požadovaných operácií s reťazcami do jasných, očíslovaných bodov</a:t>
            </a:r>
          </a:p>
          <a:p>
            <a:pPr>
              <a:lnSpc>
                <a:spcPct val="120000"/>
              </a:lnSpc>
            </a:pPr>
            <a:r>
              <a:rPr lang="sk-SK" sz="2900" dirty="0"/>
              <a:t>Doplnený kontext o cieľovej skupine (stredoškolskí študenti) a ich existujúcej úrovni znalostí, čo pomáha generovať vhodnejší obsah</a:t>
            </a:r>
          </a:p>
          <a:p>
            <a:pPr>
              <a:lnSpc>
                <a:spcPct val="120000"/>
              </a:lnSpc>
            </a:pPr>
            <a:r>
              <a:rPr lang="sk-SK" sz="2900" dirty="0"/>
              <a:t>Pridané špecifické požiadavky na výstup (mix úrovní náročnosti, jasné inštrukcie, riešenia), čo pomáha zabezpečiť, že vygenerovaný obsah spĺňa vzdelávacie potreby</a:t>
            </a:r>
          </a:p>
          <a:p>
            <a:pPr>
              <a:lnSpc>
                <a:spcPct val="120000"/>
              </a:lnSpc>
            </a:pP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228F44D-7756-A69A-207A-30D7122B55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573" y="0"/>
            <a:ext cx="4134427" cy="895475"/>
          </a:xfrm>
          <a:prstGeom prst="rect">
            <a:avLst/>
          </a:prstGeom>
        </p:spPr>
      </p:pic>
      <p:sp>
        <p:nvSpPr>
          <p:cNvPr id="9" name="Tlačidlo akcie: Dokument 8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5363A025-2BE2-86DA-DE72-C140C8D96CD6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091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1F61B4E-8511-FA51-C24B-922D7251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Kontrolujme!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8562A02-37D4-9415-9253-D96AC70E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200" dirty="0"/>
              <a:t>Nejasné</a:t>
            </a:r>
            <a:r>
              <a:rPr lang="en-US" sz="3200" dirty="0"/>
              <a:t>/</a:t>
            </a:r>
            <a:r>
              <a:rPr lang="sk-SK" sz="3200" dirty="0"/>
              <a:t>nepresné zadanie úlohy.</a:t>
            </a:r>
            <a:br>
              <a:rPr lang="sk-SK" sz="3200" dirty="0"/>
            </a:br>
            <a:r>
              <a:rPr lang="sk-SK" i="1" dirty="0"/>
              <a:t>Napíšte, ako by ste v cykle </a:t>
            </a:r>
            <a:r>
              <a:rPr lang="sk-SK" i="1" dirty="0" err="1"/>
              <a:t>for</a:t>
            </a:r>
            <a:r>
              <a:rPr lang="sk-SK" i="1" dirty="0"/>
              <a:t> vypísali všetky písmená v reťazci "mesto" na jeden riadok za sebou.</a:t>
            </a:r>
          </a:p>
          <a:p>
            <a:pPr>
              <a:lnSpc>
                <a:spcPct val="100000"/>
              </a:lnSpc>
            </a:pPr>
            <a:r>
              <a:rPr lang="sk-SK" sz="3200" dirty="0"/>
              <a:t>Vyskúšať si nástroj vopred, podľa priebehu upraviť dopyt.</a:t>
            </a:r>
            <a:br>
              <a:rPr lang="sk-SK" sz="3200" dirty="0"/>
            </a:br>
            <a:r>
              <a:rPr lang="sk-SK" i="1" dirty="0"/>
              <a:t>Napr. doplniť ho o požiadavku na používanie výpisu pomocou f-</a:t>
            </a:r>
            <a:r>
              <a:rPr lang="sk-SK" i="1" dirty="0" err="1"/>
              <a:t>strings</a:t>
            </a:r>
            <a:r>
              <a:rPr lang="sk-SK" i="1" dirty="0"/>
              <a:t> a znaku ' namiesto „.</a:t>
            </a:r>
          </a:p>
        </p:txBody>
      </p:sp>
    </p:spTree>
    <p:extLst>
      <p:ext uri="{BB962C8B-B14F-4D97-AF65-F5344CB8AC3E}">
        <p14:creationId xmlns:p14="http://schemas.microsoft.com/office/powerpoint/2010/main" val="406550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53288-ED5E-AB9A-570B-F1B18100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292725" algn="l"/>
              </a:tabLst>
            </a:pPr>
            <a:r>
              <a:rPr lang="sk-SK" dirty="0"/>
              <a:t>Učiteľ	Žiak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9E7E017-ED4B-F4F3-3A59-505BB1B62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26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k-SK" dirty="0" err="1"/>
              <a:t>Magic</a:t>
            </a:r>
            <a:r>
              <a:rPr lang="sk-SK" dirty="0"/>
              <a:t> </a:t>
            </a:r>
            <a:r>
              <a:rPr lang="sk-SK" dirty="0" err="1"/>
              <a:t>Tools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/>
              <a:t>Output </a:t>
            </a:r>
            <a:r>
              <a:rPr lang="sk-SK" dirty="0" err="1"/>
              <a:t>History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err="1"/>
              <a:t>Custom</a:t>
            </a:r>
            <a:r>
              <a:rPr lang="sk-SK" dirty="0"/>
              <a:t> </a:t>
            </a:r>
            <a:r>
              <a:rPr lang="sk-SK" dirty="0" err="1"/>
              <a:t>Tool</a:t>
            </a:r>
            <a:br>
              <a:rPr lang="sk-SK" dirty="0"/>
            </a:br>
            <a:r>
              <a:rPr lang="sk-SK" sz="2400" dirty="0"/>
              <a:t>(možnosť zdieľať s kolegami)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6E09F90-2262-A041-3B2E-B67E2EACF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330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dirty="0" err="1"/>
              <a:t>MagicStudent</a:t>
            </a:r>
            <a:r>
              <a:rPr lang="en-US" dirty="0"/>
              <a:t>/</a:t>
            </a:r>
            <a:r>
              <a:rPr lang="sk-SK" dirty="0" err="1"/>
              <a:t>Student</a:t>
            </a:r>
            <a:r>
              <a:rPr lang="sk-SK" dirty="0"/>
              <a:t> </a:t>
            </a:r>
            <a:r>
              <a:rPr lang="sk-SK" dirty="0" err="1"/>
              <a:t>Rooms</a:t>
            </a:r>
            <a:r>
              <a:rPr lang="sk-SK" dirty="0"/>
              <a:t> </a:t>
            </a:r>
          </a:p>
          <a:p>
            <a:pPr lvl="1">
              <a:lnSpc>
                <a:spcPct val="110000"/>
              </a:lnSpc>
            </a:pPr>
            <a:r>
              <a:rPr lang="sk-SK" dirty="0"/>
              <a:t>učiteľ spravuje miestnosti, vidí aktivitu žiaka – </a:t>
            </a:r>
            <a:r>
              <a:rPr lang="sk-SK" u="sng" dirty="0"/>
              <a:t>upozorniť žiaka</a:t>
            </a:r>
          </a:p>
          <a:p>
            <a:pPr lvl="1">
              <a:lnSpc>
                <a:spcPct val="110000"/>
              </a:lnSpc>
            </a:pPr>
            <a:r>
              <a:rPr lang="sk-SK" dirty="0"/>
              <a:t>žiak má prístup cez odkaz pod prezývkou</a:t>
            </a:r>
          </a:p>
        </p:txBody>
      </p:sp>
      <p:sp>
        <p:nvSpPr>
          <p:cNvPr id="6" name="Zástupný objekt pre obsah 4">
            <a:extLst>
              <a:ext uri="{FF2B5EF4-FFF2-40B4-BE49-F238E27FC236}">
                <a16:creationId xmlns:a16="http://schemas.microsoft.com/office/drawing/2014/main" id="{7CE1074F-DAD9-FE1F-F129-A726993B30E7}"/>
              </a:ext>
            </a:extLst>
          </p:cNvPr>
          <p:cNvSpPr txBox="1">
            <a:spLocks/>
          </p:cNvSpPr>
          <p:nvPr/>
        </p:nvSpPr>
        <p:spPr>
          <a:xfrm>
            <a:off x="838200" y="4908391"/>
            <a:ext cx="5054600" cy="1399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buNone/>
            </a:pPr>
            <a:r>
              <a:rPr lang="sk-SK" b="1" dirty="0"/>
              <a:t>Rozdielne nástroje </a:t>
            </a:r>
            <a:r>
              <a:rPr lang="sk-SK" dirty="0"/>
              <a:t>– medzi </a:t>
            </a:r>
            <a:r>
              <a:rPr lang="sk-SK" dirty="0" err="1"/>
              <a:t>Magic</a:t>
            </a:r>
            <a:r>
              <a:rPr lang="sk-SK" dirty="0"/>
              <a:t> </a:t>
            </a:r>
            <a:r>
              <a:rPr lang="sk-SK" dirty="0" err="1"/>
              <a:t>Tools</a:t>
            </a:r>
            <a:r>
              <a:rPr lang="sk-SK" dirty="0"/>
              <a:t> nenájdeme všetky nástroje, ktoré nám ponúka časť </a:t>
            </a:r>
            <a:r>
              <a:rPr lang="sk-SK" dirty="0" err="1"/>
              <a:t>Student</a:t>
            </a:r>
            <a:r>
              <a:rPr lang="sk-SK" dirty="0"/>
              <a:t> </a:t>
            </a:r>
            <a:r>
              <a:rPr lang="sk-SK" dirty="0" err="1"/>
              <a:t>Rooms</a:t>
            </a:r>
            <a:r>
              <a:rPr lang="sk-SK" dirty="0"/>
              <a:t>, a naopak, napríklad v </a:t>
            </a:r>
            <a:r>
              <a:rPr lang="sk-SK" dirty="0" err="1"/>
              <a:t>Student</a:t>
            </a:r>
            <a:r>
              <a:rPr lang="sk-SK" dirty="0"/>
              <a:t> </a:t>
            </a:r>
            <a:r>
              <a:rPr lang="sk-SK" dirty="0" err="1"/>
              <a:t>Rooms</a:t>
            </a:r>
            <a:r>
              <a:rPr lang="sk-SK" dirty="0"/>
              <a:t> nájdete aj tieto nástroje: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6A759D8-1FF6-3A47-2C2D-BAA4C154D6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3560" y="4176827"/>
            <a:ext cx="4401164" cy="81926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3203994-2D42-A4CE-FB0D-2415FBB893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3560" y="5036507"/>
            <a:ext cx="5220429" cy="76210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5D7894F-4FBF-12B7-81E0-3A3770252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9600" y="5839029"/>
            <a:ext cx="4542403" cy="790685"/>
          </a:xfrm>
          <a:prstGeom prst="rect">
            <a:avLst/>
          </a:prstGeom>
        </p:spPr>
      </p:pic>
      <p:sp>
        <p:nvSpPr>
          <p:cNvPr id="17" name="Ľavá zložená zátvorka 16">
            <a:extLst>
              <a:ext uri="{FF2B5EF4-FFF2-40B4-BE49-F238E27FC236}">
                <a16:creationId xmlns:a16="http://schemas.microsoft.com/office/drawing/2014/main" id="{543449A9-AF3E-CBE1-3D03-6FDC96C24B97}"/>
              </a:ext>
            </a:extLst>
          </p:cNvPr>
          <p:cNvSpPr/>
          <p:nvPr/>
        </p:nvSpPr>
        <p:spPr>
          <a:xfrm>
            <a:off x="6217921" y="4493577"/>
            <a:ext cx="523239" cy="2082800"/>
          </a:xfrm>
          <a:prstGeom prst="leftBrace">
            <a:avLst>
              <a:gd name="adj1" fmla="val 8333"/>
              <a:gd name="adj2" fmla="val 4951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410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C613B-0BF2-C66E-8CF8-708E860A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69D6239-5599-1C0E-5B0F-300CF7D4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Dokáže žiak kontrolovať umelú inteligenciu?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1E01AD8E-B41D-2CDB-1710-5228F83F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815"/>
          </a:xfrm>
        </p:spPr>
        <p:txBody>
          <a:bodyPr>
            <a:normAutofit/>
          </a:bodyPr>
          <a:lstStyle/>
          <a:p>
            <a:r>
              <a:rPr lang="sk-SK" dirty="0"/>
              <a:t>Upozorniť žiakov na to, že aj umelá inteligencia sa môže mýliť</a:t>
            </a:r>
            <a:br>
              <a:rPr lang="sk-SK" dirty="0"/>
            </a:br>
            <a:r>
              <a:rPr lang="sk-SK" dirty="0">
                <a:solidFill>
                  <a:srgbClr val="975CCB"/>
                </a:solidFill>
              </a:rPr>
              <a:t>ak sú presvedčení, že majú pravdu</a:t>
            </a:r>
            <a:r>
              <a:rPr lang="sk-SK" dirty="0"/>
              <a:t>, nech s ňou o tom diskutujú.</a:t>
            </a:r>
            <a:br>
              <a:rPr lang="sk-SK" dirty="0"/>
            </a:br>
            <a:endParaRPr lang="sk-SK" sz="2400" i="1" dirty="0"/>
          </a:p>
          <a:p>
            <a:endParaRPr lang="sk-SK" sz="2400" i="1" dirty="0"/>
          </a:p>
          <a:p>
            <a:endParaRPr lang="sk-SK" sz="2400" i="1" dirty="0"/>
          </a:p>
          <a:p>
            <a:endParaRPr lang="sk-SK" dirty="0"/>
          </a:p>
          <a:p>
            <a:r>
              <a:rPr lang="sk-SK" dirty="0"/>
              <a:t>Ak žiak pracuje s novými informáciami pomocou nástrojov UI, je pre neho náročné (niekedy nemožné – </a:t>
            </a:r>
            <a:r>
              <a:rPr lang="en-US" dirty="0"/>
              <a:t>inform</a:t>
            </a:r>
            <a:r>
              <a:rPr lang="sk-SK" dirty="0" err="1"/>
              <a:t>ačné</a:t>
            </a:r>
            <a:r>
              <a:rPr lang="sk-SK" dirty="0"/>
              <a:t> zdroje, časová náročnosť) overiť ich pravdivosť =&gt; </a:t>
            </a:r>
            <a:r>
              <a:rPr lang="sk-SK" dirty="0">
                <a:solidFill>
                  <a:srgbClr val="975CCB"/>
                </a:solidFill>
              </a:rPr>
              <a:t>nenahraditeľná úloha učiteľa ako sprievodcu (zatiaľ </a:t>
            </a:r>
            <a:r>
              <a:rPr lang="sk-SK" dirty="0">
                <a:solidFill>
                  <a:srgbClr val="975CCB"/>
                </a:solidFill>
                <a:sym typeface="Wingdings" panose="05000000000000000000" pitchFamily="2" charset="2"/>
              </a:rPr>
              <a:t>)</a:t>
            </a:r>
            <a:endParaRPr lang="sk-SK" dirty="0">
              <a:solidFill>
                <a:srgbClr val="975CCB"/>
              </a:solidFill>
            </a:endParaRPr>
          </a:p>
        </p:txBody>
      </p:sp>
      <p:sp>
        <p:nvSpPr>
          <p:cNvPr id="29" name="Vývojový diagram: štítok 28">
            <a:extLst>
              <a:ext uri="{FF2B5EF4-FFF2-40B4-BE49-F238E27FC236}">
                <a16:creationId xmlns:a16="http://schemas.microsoft.com/office/drawing/2014/main" id="{C3D1C10E-F405-B4F8-28D3-65C7B6FE9D8A}"/>
              </a:ext>
            </a:extLst>
          </p:cNvPr>
          <p:cNvSpPr/>
          <p:nvPr/>
        </p:nvSpPr>
        <p:spPr>
          <a:xfrm>
            <a:off x="8382000" y="2687364"/>
            <a:ext cx="2971800" cy="1783036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/>
              <a:t>V sumarizácii hodnotenia žiakov sa to potom objaví „žiak preukázal dobré znalosti a opravoval nepresnosti v odpovediach asistenta“.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0" name="Šípka: nadol 29">
            <a:extLst>
              <a:ext uri="{FF2B5EF4-FFF2-40B4-BE49-F238E27FC236}">
                <a16:creationId xmlns:a16="http://schemas.microsoft.com/office/drawing/2014/main" id="{56132AD2-3B0F-3CA4-286A-7EE5CC3F7F40}"/>
              </a:ext>
            </a:extLst>
          </p:cNvPr>
          <p:cNvSpPr/>
          <p:nvPr/>
        </p:nvSpPr>
        <p:spPr>
          <a:xfrm>
            <a:off x="2621280" y="2733040"/>
            <a:ext cx="762000" cy="1737360"/>
          </a:xfrm>
          <a:prstGeom prst="downArrow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lačidlo akcie: prejsť na koniec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2C47E28-B772-1698-F899-A1D69934C43C}"/>
              </a:ext>
            </a:extLst>
          </p:cNvPr>
          <p:cNvSpPr/>
          <p:nvPr/>
        </p:nvSpPr>
        <p:spPr>
          <a:xfrm>
            <a:off x="11500701" y="6306532"/>
            <a:ext cx="424206" cy="405353"/>
          </a:xfrm>
          <a:prstGeom prst="actionButtonEn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5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90450-7BE8-0A8E-1C30-25DAFCC0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Záujmový útvar („krúžok“)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C186B6-4995-A70F-ED5E-3C7BE798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Programovanie v jazyku </a:t>
            </a:r>
            <a:r>
              <a:rPr lang="sk-SK" dirty="0" err="1"/>
              <a:t>Python</a:t>
            </a:r>
            <a:r>
              <a:rPr lang="sk-SK" dirty="0"/>
              <a:t> – pokročilí</a:t>
            </a:r>
          </a:p>
          <a:p>
            <a:pPr lvl="1"/>
            <a:r>
              <a:rPr lang="sk-SK" dirty="0"/>
              <a:t>zadanie úlohy</a:t>
            </a:r>
          </a:p>
          <a:p>
            <a:pPr lvl="1"/>
            <a:r>
              <a:rPr lang="sk-SK" dirty="0"/>
              <a:t>žiaci hľadajú vlastný postup riešenia, ak im niektoré kroky nie sú jasné, pýtajú sa; učia sa správne formulovať dopyty; nezadajú priamo znenie úlohy asistentovi</a:t>
            </a:r>
          </a:p>
          <a:p>
            <a:pPr lvl="1"/>
            <a:r>
              <a:rPr lang="sk-SK" dirty="0"/>
              <a:t>je zaujímavé sledovať ich myšlienkové postupy, postupnosť otázok...</a:t>
            </a:r>
          </a:p>
          <a:p>
            <a:pPr lvl="1"/>
            <a:r>
              <a:rPr lang="sk-SK" dirty="0"/>
              <a:t>na konci je potrebné zhrnúť to, čo zistili; porovnať ich postupy; urobiť záver</a:t>
            </a:r>
          </a:p>
          <a:p>
            <a:pPr marL="630238" lvl="2" indent="0">
              <a:buNone/>
            </a:pPr>
            <a:r>
              <a:rPr lang="sk-SK" i="1" dirty="0"/>
              <a:t>(náročné pre učiteľa (lebo nevie vopred, čo všetko žiaci s podporou UI odhalia </a:t>
            </a:r>
            <a:r>
              <a:rPr lang="sk-SK" i="1" dirty="0">
                <a:sym typeface="Wingdings" panose="05000000000000000000" pitchFamily="2" charset="2"/>
              </a:rPr>
              <a:t> )</a:t>
            </a:r>
          </a:p>
          <a:p>
            <a:pPr marL="173038" lvl="1" indent="0">
              <a:buNone/>
            </a:pPr>
            <a:endParaRPr lang="sk-SK" i="1" dirty="0">
              <a:sym typeface="Wingdings" panose="05000000000000000000" pitchFamily="2" charset="2"/>
            </a:endParaRPr>
          </a:p>
          <a:p>
            <a:pPr marL="173038" lvl="1" indent="0">
              <a:buNone/>
            </a:pPr>
            <a:r>
              <a:rPr lang="sk-SK" i="1" dirty="0">
                <a:sym typeface="Wingdings" panose="05000000000000000000" pitchFamily="2" charset="2"/>
              </a:rPr>
              <a:t>Prípadne je možné pokračovať:</a:t>
            </a:r>
          </a:p>
          <a:p>
            <a:pPr marL="173038" lvl="1" indent="0">
              <a:buNone/>
            </a:pP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/>
              <a:t>žiak zadá asistentovi znenie úlohy a požiada o vytvorenie programu</a:t>
            </a:r>
          </a:p>
          <a:p>
            <a:pPr lvl="1"/>
            <a:r>
              <a:rPr lang="sk-SK" dirty="0"/>
              <a:t>pripojí svoj program – požiada o zhodnotenie svojho programu, porovnanie s riešením asistenta, môže diskutovať o tom, ktoré z nich je efektívne...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F42DC9D-A29D-F790-90B4-FB7F842C8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8400" y="632563"/>
            <a:ext cx="4542403" cy="790685"/>
          </a:xfrm>
          <a:prstGeom prst="rect">
            <a:avLst/>
          </a:prstGeom>
        </p:spPr>
      </p:pic>
      <p:sp>
        <p:nvSpPr>
          <p:cNvPr id="5" name="Tlačidlo akcie: Dokument 4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E9505E4-75FD-1309-D8F2-4B4F94065588}"/>
              </a:ext>
            </a:extLst>
          </p:cNvPr>
          <p:cNvSpPr/>
          <p:nvPr/>
        </p:nvSpPr>
        <p:spPr>
          <a:xfrm>
            <a:off x="177800" y="22961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?</a:t>
            </a:r>
          </a:p>
        </p:txBody>
      </p:sp>
      <p:sp>
        <p:nvSpPr>
          <p:cNvPr id="6" name="Tlačidlo akcie: Dokument 5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62FC893B-E244-CE03-99BF-A181E4D039DC}"/>
              </a:ext>
            </a:extLst>
          </p:cNvPr>
          <p:cNvSpPr/>
          <p:nvPr/>
        </p:nvSpPr>
        <p:spPr>
          <a:xfrm>
            <a:off x="177800" y="508000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>
                <a:sym typeface="Webdings" panose="05030102010509060703" pitchFamily="18" charset="2"/>
              </a:rPr>
              <a:t>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5698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F93F8-F9C1-2824-5BCA-AED75F46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2A794C-D6AB-341E-854A-CC0DDCF1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Priestor pre otázky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FAD7FF9-AB4C-B83F-C605-61FF0EC4DD32}"/>
              </a:ext>
            </a:extLst>
          </p:cNvPr>
          <p:cNvSpPr txBox="1">
            <a:spLocks/>
          </p:cNvSpPr>
          <p:nvPr/>
        </p:nvSpPr>
        <p:spPr>
          <a:xfrm>
            <a:off x="1524000" y="4150658"/>
            <a:ext cx="9144000" cy="103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753"/>
              </a:lnSpc>
            </a:pP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vo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vyučovaní</a:t>
            </a:r>
            <a:r>
              <a:rPr lang="en-US" dirty="0">
                <a:latin typeface="Eastman Grotesque"/>
                <a:ea typeface="Eastman Grotesque"/>
                <a:cs typeface="Eastman Grotesque"/>
                <a:sym typeface="Eastman Grotesque"/>
              </a:rPr>
              <a:t> </a:t>
            </a:r>
            <a:r>
              <a:rPr lang="en-US" dirty="0" err="1">
                <a:latin typeface="Eastman Grotesque"/>
                <a:ea typeface="Eastman Grotesque"/>
                <a:cs typeface="Eastman Grotesque"/>
                <a:sym typeface="Eastman Grotesque"/>
              </a:rPr>
              <a:t>informatiky</a:t>
            </a:r>
            <a:endParaRPr lang="en-US" dirty="0">
              <a:latin typeface="Eastman Grotesque"/>
              <a:ea typeface="Eastman Grotesque"/>
              <a:cs typeface="Eastman Grotesque"/>
              <a:sym typeface="Eastman Grotesque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A19405-D750-2B83-1290-1FA4A4A84B69}"/>
              </a:ext>
            </a:extLst>
          </p:cNvPr>
          <p:cNvSpPr>
            <a:spLocks noChangeAspect="1"/>
          </p:cNvSpPr>
          <p:nvPr/>
        </p:nvSpPr>
        <p:spPr>
          <a:xfrm>
            <a:off x="4131893" y="2674249"/>
            <a:ext cx="3928214" cy="1712701"/>
          </a:xfrm>
          <a:custGeom>
            <a:avLst/>
            <a:gdLst/>
            <a:ahLst/>
            <a:cxnLst/>
            <a:rect l="l" t="t" r="r" b="b"/>
            <a:pathLst>
              <a:path w="5890872" h="2568420">
                <a:moveTo>
                  <a:pt x="0" y="0"/>
                </a:moveTo>
                <a:lnTo>
                  <a:pt x="5890872" y="0"/>
                </a:lnTo>
                <a:lnTo>
                  <a:pt x="5890872" y="2568420"/>
                </a:lnTo>
                <a:lnTo>
                  <a:pt x="0" y="256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923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9BEE521-5523-E22B-3251-C870582C59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3560" y="535179"/>
            <a:ext cx="8564880" cy="57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5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149F7A19-A320-08DF-CA73-DF3E4235FD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69"/>
          <a:stretch>
            <a:fillRect/>
          </a:stretch>
        </p:blipFill>
        <p:spPr>
          <a:xfrm>
            <a:off x="1798320" y="806152"/>
            <a:ext cx="8595360" cy="52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94662-C3CE-3068-80BC-335E03B1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Ukážka 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8964CD-C5D9-736F-39A0-BC4C7A8DD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Ročník: sekunda</a:t>
            </a:r>
          </a:p>
          <a:p>
            <a:pPr marL="0" indent="0">
              <a:buNone/>
            </a:pPr>
            <a:r>
              <a:rPr lang="sk-SK" sz="2400" dirty="0"/>
              <a:t>Téma: Informačná spoločnosť</a:t>
            </a:r>
            <a:br>
              <a:rPr lang="sk-SK" sz="2400" dirty="0"/>
            </a:br>
            <a:r>
              <a:rPr lang="sk-SK" sz="2000" dirty="0"/>
              <a:t>(digitálne technológie; pozitíva a negatíva DT; autorské právo a licencie)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sk-SK" sz="2400" dirty="0"/>
              <a:t>Pred aktivitou:</a:t>
            </a:r>
          </a:p>
          <a:p>
            <a:pPr lvl="1">
              <a:lnSpc>
                <a:spcPct val="100000"/>
              </a:lnSpc>
            </a:pPr>
            <a:r>
              <a:rPr lang="sk-SK" sz="2000" dirty="0"/>
              <a:t>motivačný rozhovor o význame digitálnych technológií v každodennom živote</a:t>
            </a:r>
          </a:p>
          <a:p>
            <a:pPr lvl="1">
              <a:lnSpc>
                <a:spcPct val="100000"/>
              </a:lnSpc>
            </a:pPr>
            <a:r>
              <a:rPr lang="sk-SK" sz="2000" dirty="0"/>
              <a:t>diskusia na tému „Viem si predstaviť deň bez digitálnych technológií?“</a:t>
            </a:r>
          </a:p>
          <a:p>
            <a:pPr lvl="1">
              <a:lnSpc>
                <a:spcPct val="100000"/>
              </a:lnSpc>
            </a:pPr>
            <a:r>
              <a:rPr lang="sk-SK" sz="2000" dirty="0"/>
              <a:t>žiaci vo dvojiciach pracovali na </a:t>
            </a:r>
            <a:r>
              <a:rPr lang="sk-SK" sz="2000" u="sng" dirty="0"/>
              <a:t>zozname pozitívnych a negatívnych vplyvov – o tento zoznam sa potom mohli oprieť pri práci s nástrojom </a:t>
            </a:r>
            <a:r>
              <a:rPr lang="sk-SK" sz="2000" b="1" u="sng" dirty="0"/>
              <a:t>Debatný partner</a:t>
            </a:r>
          </a:p>
          <a:p>
            <a:pPr lvl="1">
              <a:lnSpc>
                <a:spcPct val="100000"/>
              </a:lnSpc>
            </a:pPr>
            <a:r>
              <a:rPr lang="sk-SK" sz="2000" dirty="0"/>
              <a:t>pravidlá diskusie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008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5F3BA-1280-5AAF-6836-C434A7AD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Debata s UI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976A8D-0604-9C03-0C20-14426703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sk-SK" sz="2400" u="sng" dirty="0"/>
              <a:t>téma debaty:</a:t>
            </a:r>
            <a:r>
              <a:rPr lang="sk-SK" sz="2400" dirty="0"/>
              <a:t> Pozitíva a negatíva DT v rôznych oblastiach ľudského života</a:t>
            </a:r>
          </a:p>
          <a:p>
            <a:pPr>
              <a:lnSpc>
                <a:spcPct val="120000"/>
              </a:lnSpc>
            </a:pPr>
            <a:r>
              <a:rPr lang="sk-SK" sz="2400" u="sng" dirty="0"/>
              <a:t>na akej strane stojí UI:</a:t>
            </a:r>
            <a:r>
              <a:rPr lang="sk-SK" sz="2400" dirty="0"/>
              <a:t> UI považuje DT za negatívny nástroj</a:t>
            </a:r>
            <a:br>
              <a:rPr lang="sk-SK" sz="2400" dirty="0"/>
            </a:br>
            <a:r>
              <a:rPr lang="sk-SK" sz="2200" dirty="0"/>
              <a:t>(prednastavené, žiak toto nastavenie môže upraviť)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„bezpečné“ prostredie</a:t>
            </a:r>
          </a:p>
          <a:p>
            <a:pPr marL="457200" lvl="1" indent="0">
              <a:buNone/>
            </a:pPr>
            <a:r>
              <a:rPr lang="sk-SK" sz="2200" dirty="0"/>
              <a:t>pri analýze debát by sa niektoré reakcie žiakov dali označiť ako útok Ad </a:t>
            </a:r>
            <a:r>
              <a:rPr lang="sk-SK" sz="2200" dirty="0" err="1"/>
              <a:t>hominem</a:t>
            </a:r>
            <a:endParaRPr lang="sk-SK" sz="2200" dirty="0"/>
          </a:p>
          <a:p>
            <a:pPr marL="457200" lvl="1" indent="0">
              <a:buNone/>
            </a:pPr>
            <a:r>
              <a:rPr lang="sk-SK" sz="2200" dirty="0"/>
              <a:t>introvertní žiaci nemali zábrany prejaviť svoj názor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čas na prečítanie reakcie debatného partnera, čas na hľadanie argumentov a protiargumentov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možnosť smerovať diskusiu tým smerom, ktorý žiaka zaujíma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emočná angažovanosť žiaka (čím viac emócií žiak na vyučovaní prežije, tým sa jeho schopnosti učenia sa a zapamätania si všetkého nového zvýšia)</a:t>
            </a:r>
          </a:p>
          <a:p>
            <a:pPr>
              <a:lnSpc>
                <a:spcPct val="120000"/>
              </a:lnSpc>
            </a:pPr>
            <a:r>
              <a:rPr lang="sk-SK" sz="2400" dirty="0"/>
              <a:t>príležitosť spoznať žiaka z iného pohľadu (spôsob jeho komunikácie, jeho reakcie na debatného partnera =&gt; možnosť identifikovať problémové správanie žiaka, ktoré sa pri bežnej činnosti nemusí prejavovať, a riešiť situáciu)</a:t>
            </a:r>
          </a:p>
        </p:txBody>
      </p:sp>
      <p:sp>
        <p:nvSpPr>
          <p:cNvPr id="19" name="Tlačidlo akcie: Dokument 18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54A3B2C0-E16C-583D-158E-FF27BDE0EF4F}"/>
              </a:ext>
            </a:extLst>
          </p:cNvPr>
          <p:cNvSpPr/>
          <p:nvPr/>
        </p:nvSpPr>
        <p:spPr>
          <a:xfrm>
            <a:off x="11216640" y="5902960"/>
            <a:ext cx="822960" cy="843280"/>
          </a:xfrm>
          <a:prstGeom prst="actionButton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D44FF1A5-2243-131A-006D-6F08DDFA5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01" y="613510"/>
            <a:ext cx="623021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BA8AAD20-2DA7-029D-CE89-DA4345EC93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400" y="0"/>
            <a:ext cx="609600" cy="822036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444CFA4B-8EC2-9DCF-48B0-4465548F63A1}"/>
              </a:ext>
            </a:extLst>
          </p:cNvPr>
          <p:cNvGrpSpPr/>
          <p:nvPr/>
        </p:nvGrpSpPr>
        <p:grpSpPr>
          <a:xfrm>
            <a:off x="10070783" y="5622409"/>
            <a:ext cx="2019582" cy="986553"/>
            <a:chOff x="9969183" y="5216009"/>
            <a:chExt cx="2019582" cy="986553"/>
          </a:xfrm>
        </p:grpSpPr>
        <p:pic>
          <p:nvPicPr>
            <p:cNvPr id="15" name="Obrázok 14">
              <a:extLst>
                <a:ext uri="{FF2B5EF4-FFF2-40B4-BE49-F238E27FC236}">
                  <a16:creationId xmlns:a16="http://schemas.microsoft.com/office/drawing/2014/main" id="{6DB3F416-B4EB-5A11-1587-4D7160EA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9236" y="5216009"/>
              <a:ext cx="1619476" cy="247685"/>
            </a:xfrm>
            <a:prstGeom prst="rect">
              <a:avLst/>
            </a:prstGeom>
          </p:spPr>
        </p:pic>
        <p:pic>
          <p:nvPicPr>
            <p:cNvPr id="17" name="Obrázok 16">
              <a:extLst>
                <a:ext uri="{FF2B5EF4-FFF2-40B4-BE49-F238E27FC236}">
                  <a16:creationId xmlns:a16="http://schemas.microsoft.com/office/drawing/2014/main" id="{87125304-11B6-EF20-9368-A94AE826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9183" y="5575917"/>
              <a:ext cx="2019582" cy="276264"/>
            </a:xfrm>
            <a:prstGeom prst="rect">
              <a:avLst/>
            </a:prstGeom>
          </p:spPr>
        </p:pic>
        <p:pic>
          <p:nvPicPr>
            <p:cNvPr id="19" name="Obrázok 18">
              <a:extLst>
                <a:ext uri="{FF2B5EF4-FFF2-40B4-BE49-F238E27FC236}">
                  <a16:creationId xmlns:a16="http://schemas.microsoft.com/office/drawing/2014/main" id="{66FDF1F7-257B-D846-E196-4CDCACC47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4920" y="5964404"/>
              <a:ext cx="1848108" cy="238158"/>
            </a:xfrm>
            <a:prstGeom prst="rect">
              <a:avLst/>
            </a:prstGeom>
          </p:spPr>
        </p:pic>
      </p:grpSp>
      <p:pic>
        <p:nvPicPr>
          <p:cNvPr id="3" name="Obrázok 2">
            <a:extLst>
              <a:ext uri="{FF2B5EF4-FFF2-40B4-BE49-F238E27FC236}">
                <a16:creationId xmlns:a16="http://schemas.microsoft.com/office/drawing/2014/main" id="{56B1D56A-60A9-1A1B-3BE6-36D7AD8E2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74" y="0"/>
            <a:ext cx="10164594" cy="2962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125E29B-7CBB-F44E-B818-122B06095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074" y="3188541"/>
            <a:ext cx="12174649" cy="184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cký objekt 10" descr="Robot">
            <a:extLst>
              <a:ext uri="{FF2B5EF4-FFF2-40B4-BE49-F238E27FC236}">
                <a16:creationId xmlns:a16="http://schemas.microsoft.com/office/drawing/2014/main" id="{3DFBE255-3195-E90A-A289-50516CF9CA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6520" y="20482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58784F73-BBAC-F551-E690-802C25154F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2400" y="0"/>
            <a:ext cx="609600" cy="82203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0F7D10E-44FE-852D-52FF-3D27A1418F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0333" y="89512"/>
            <a:ext cx="9735909" cy="490766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4E8E4E6-38C7-1093-35A6-36B530122B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45533" cy="4465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Vývojový diagram: štítok 8">
            <a:extLst>
              <a:ext uri="{FF2B5EF4-FFF2-40B4-BE49-F238E27FC236}">
                <a16:creationId xmlns:a16="http://schemas.microsoft.com/office/drawing/2014/main" id="{FE89EEF0-28AB-9C5B-EC77-EE25DBFE635A}"/>
              </a:ext>
            </a:extLst>
          </p:cNvPr>
          <p:cNvSpPr/>
          <p:nvPr/>
        </p:nvSpPr>
        <p:spPr>
          <a:xfrm>
            <a:off x="2346960" y="5476240"/>
            <a:ext cx="9540240" cy="1231288"/>
          </a:xfrm>
          <a:prstGeom prst="flowChartPunchedCard">
            <a:avLst/>
          </a:prstGeom>
          <a:solidFill>
            <a:srgbClr val="975C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FFFF"/>
                </a:solidFill>
              </a:rPr>
              <a:t>MATE (kamarát) - Slovo „kamarát“ nie je samo o sebe označené ani považované za urážlivé. Jeho použitie však môže byť vnímané rôzne v závislosti od kontextu a toho, kto ho používa. V niektorých situáciách môže byť priateľským prejavom náklonnosti, najmä v Austrálii a Spojenom kráľovstve. V iných môže byť vnímané ako povýšenecké, agresívne alebo dokonca vyhrážajúce sa.</a:t>
            </a:r>
          </a:p>
          <a:p>
            <a:pPr algn="ctr"/>
            <a:endParaRPr lang="sk-SK" sz="1400" dirty="0">
              <a:solidFill>
                <a:srgbClr val="FFFFFF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D897095-C2B5-D506-95C3-551AE125E026}"/>
              </a:ext>
            </a:extLst>
          </p:cNvPr>
          <p:cNvSpPr/>
          <p:nvPr/>
        </p:nvSpPr>
        <p:spPr>
          <a:xfrm>
            <a:off x="944879" y="359523"/>
            <a:ext cx="1099695" cy="39643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noFill/>
            </a:endParaRPr>
          </a:p>
        </p:txBody>
      </p:sp>
      <p:pic>
        <p:nvPicPr>
          <p:cNvPr id="8" name="Grafický objekt 7" descr="Robot">
            <a:extLst>
              <a:ext uri="{FF2B5EF4-FFF2-40B4-BE49-F238E27FC236}">
                <a16:creationId xmlns:a16="http://schemas.microsoft.com/office/drawing/2014/main" id="{63FAD224-36DB-B463-0339-A19B49003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9421" y="1382162"/>
            <a:ext cx="684000" cy="684000"/>
          </a:xfrm>
          <a:prstGeom prst="rect">
            <a:avLst/>
          </a:prstGeom>
        </p:spPr>
      </p:pic>
      <p:pic>
        <p:nvPicPr>
          <p:cNvPr id="7" name="Grafický objekt 6" descr="Školák">
            <a:extLst>
              <a:ext uri="{FF2B5EF4-FFF2-40B4-BE49-F238E27FC236}">
                <a16:creationId xmlns:a16="http://schemas.microsoft.com/office/drawing/2014/main" id="{38672680-B5AB-C7DF-2A19-76EC410DB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4574" y="3981851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5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Vlastn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1795</Words>
  <Application>Microsoft Office PowerPoint</Application>
  <PresentationFormat>Širokouhlá</PresentationFormat>
  <Paragraphs>176</Paragraphs>
  <Slides>32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Eastman Grotesque</vt:lpstr>
      <vt:lpstr>Webdings</vt:lpstr>
      <vt:lpstr>Wingdings</vt:lpstr>
      <vt:lpstr>Motív Office</vt:lpstr>
      <vt:lpstr>vo vyučovaní informatiky</vt:lpstr>
      <vt:lpstr>ZAČIATOK: Nadácia ZSE – Výnimočné školy</vt:lpstr>
      <vt:lpstr>Učiteľ Žiak</vt:lpstr>
      <vt:lpstr>Prezentácia programu PowerPoint</vt:lpstr>
      <vt:lpstr>Prezentácia programu PowerPoint</vt:lpstr>
      <vt:lpstr>Ukážka 1</vt:lpstr>
      <vt:lpstr>Debata s UI</vt:lpstr>
      <vt:lpstr>Prezentácia programu PowerPoint</vt:lpstr>
      <vt:lpstr>Prezentácia programu PowerPoint</vt:lpstr>
      <vt:lpstr>Prezentácia programu PowerPoint</vt:lpstr>
      <vt:lpstr>Spracovanie debát</vt:lpstr>
      <vt:lpstr>Ďalšie nástroje</vt:lpstr>
      <vt:lpstr>Omyly UI</vt:lpstr>
      <vt:lpstr>Ukážka 2</vt:lpstr>
      <vt:lpstr>Hodnotenie webových stránok a odporúčania</vt:lpstr>
      <vt:lpstr>Hodnotenie webových stránok a odporúčania</vt:lpstr>
      <vt:lpstr>Hodnotenie webových stránok a odporúčania</vt:lpstr>
      <vt:lpstr>Ukážka 3</vt:lpstr>
      <vt:lpstr>Prezentácia programu PowerPoint</vt:lpstr>
      <vt:lpstr>Prezentácia programu PowerPoint</vt:lpstr>
      <vt:lpstr>Prezentácia programu PowerPoint</vt:lpstr>
      <vt:lpstr>Prezentácia programu PowerPoint</vt:lpstr>
      <vt:lpstr>Omyly UI</vt:lpstr>
      <vt:lpstr>Pracovné listy</vt:lpstr>
      <vt:lpstr>Hodnotenie programov</vt:lpstr>
      <vt:lpstr>Dopyty – to najdôležitejšie</vt:lpstr>
      <vt:lpstr>Prezentácia programu PowerPoint</vt:lpstr>
      <vt:lpstr>Vylepšený dopyt</vt:lpstr>
      <vt:lpstr>Kontrolujme!</vt:lpstr>
      <vt:lpstr>Dokáže žiak kontrolovať umelú inteligenciu?</vt:lpstr>
      <vt:lpstr>Záujmový útvar („krúžok“)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Valentína Gunišová</dc:creator>
  <cp:lastModifiedBy>Valentína Gunišová</cp:lastModifiedBy>
  <cp:revision>94</cp:revision>
  <dcterms:created xsi:type="dcterms:W3CDTF">2025-06-12T19:03:05Z</dcterms:created>
  <dcterms:modified xsi:type="dcterms:W3CDTF">2025-06-17T13:58:53Z</dcterms:modified>
</cp:coreProperties>
</file>