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4"/>
  </p:sldMasterIdLst>
  <p:notesMasterIdLst>
    <p:notesMasterId r:id="rId21"/>
  </p:notesMasterIdLst>
  <p:handoutMasterIdLst>
    <p:handoutMasterId r:id="rId22"/>
  </p:handoutMasterIdLst>
  <p:sldIdLst>
    <p:sldId id="257" r:id="rId5"/>
    <p:sldId id="268" r:id="rId6"/>
    <p:sldId id="261" r:id="rId7"/>
    <p:sldId id="278" r:id="rId8"/>
    <p:sldId id="279" r:id="rId9"/>
    <p:sldId id="270" r:id="rId10"/>
    <p:sldId id="272" r:id="rId11"/>
    <p:sldId id="277" r:id="rId12"/>
    <p:sldId id="275" r:id="rId13"/>
    <p:sldId id="285" r:id="rId14"/>
    <p:sldId id="284" r:id="rId15"/>
    <p:sldId id="274" r:id="rId16"/>
    <p:sldId id="280" r:id="rId17"/>
    <p:sldId id="281" r:id="rId18"/>
    <p:sldId id="282" r:id="rId19"/>
    <p:sldId id="283" r:id="rId20"/>
  </p:sldIdLst>
  <p:sldSz cx="12188825" cy="6858000"/>
  <p:notesSz cx="6858000" cy="9144000"/>
  <p:defaultTextStyle>
    <a:defPPr rtl="0">
      <a:defRPr lang="cs-cz"/>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5"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4404"/>
    <a:srgbClr val="5F6F0F"/>
    <a:srgbClr val="718412"/>
    <a:srgbClr val="65741A"/>
    <a:srgbClr val="70811D"/>
    <a:srgbClr val="7B8D1F"/>
    <a:srgbClr val="839721"/>
    <a:srgbClr val="95AB25"/>
    <a:srgbClr val="BC5500"/>
    <a:srgbClr val="C45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B220CA-DF43-151B-D48B-B8475AF42B38}" v="120" dt="2025-04-14T20:16:40.101"/>
    <p1510:client id="{924FE53A-8E88-498A-68A0-5BA4143DDF04}" v="78" dt="2025-04-14T15:30:54.018"/>
    <p1510:client id="{B7C0F243-B615-44A3-998A-CA82EDB97BD6}" v="379" dt="2025-04-14T12:03:33.4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4483" autoAdjust="0"/>
  </p:normalViewPr>
  <p:slideViewPr>
    <p:cSldViewPr>
      <p:cViewPr varScale="1">
        <p:scale>
          <a:sx n="93" d="100"/>
          <a:sy n="93" d="100"/>
        </p:scale>
        <p:origin x="1272" y="90"/>
      </p:cViewPr>
      <p:guideLst>
        <p:guide orient="horz" pos="2160"/>
        <p:guide pos="3839"/>
      </p:guideLst>
    </p:cSldViewPr>
  </p:slideViewPr>
  <p:notesTextViewPr>
    <p:cViewPr>
      <p:scale>
        <a:sx n="1" d="1"/>
        <a:sy n="1" d="1"/>
      </p:scale>
      <p:origin x="0" y="0"/>
    </p:cViewPr>
  </p:notesTextViewPr>
  <p:notesViewPr>
    <p:cSldViewPr showGuides="1">
      <p:cViewPr varScale="1">
        <p:scale>
          <a:sx n="89" d="100"/>
          <a:sy n="89" d="100"/>
        </p:scale>
        <p:origin x="3750" y="6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imon\Downloads\vyseckovy_graf.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simon\Desktop\Games\Grafy.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simon\Desktop\Games\Grafy.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simon\Desktop\Games\Grafy.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simon\AppData\Roaming\Microsoft\Excel\vyseckovy_graf%20(version%202).xlsb"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simon\Desktop\Grafy.xlsx" TargetMode="External"/><Relationship Id="rId2" Type="http://schemas.microsoft.com/office/2011/relationships/chartColorStyle" Target="colors14.xml"/><Relationship Id="rId1" Type="http://schemas.microsoft.com/office/2011/relationships/chartStyle" Target="style14.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imon\AppData\Roaming\Microsoft\Excel\vyseckovy_graf%20(version%202).xlsb"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simon\Desktop\Grafy.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simon\Desktop\Grafy.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simon\Desktop\Grafy.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simon\Desktop\Grafy.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simon\Desktop\Grafy.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simon\Downloads\Potreba_AI_Nastroju.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simon\Desktop\Games\Grafy.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1" i="0" u="none" strike="noStrike" kern="1200" spc="0" baseline="0">
                <a:solidFill>
                  <a:schemeClr val="tx1">
                    <a:lumMod val="65000"/>
                    <a:lumOff val="35000"/>
                  </a:schemeClr>
                </a:solidFill>
                <a:effectLst/>
                <a:latin typeface="+mn-lt"/>
                <a:ea typeface="+mn-ea"/>
                <a:cs typeface="+mn-cs"/>
              </a:defRPr>
            </a:pPr>
            <a:r>
              <a:rPr lang="cs-CZ" b="1" i="0" u="none" cap="none" spc="0">
                <a:ln w="0"/>
                <a:solidFill>
                  <a:schemeClr val="tx1"/>
                </a:solidFill>
                <a:effectLst/>
              </a:rPr>
              <a:t>Používáš</a:t>
            </a:r>
            <a:r>
              <a:rPr lang="cs-CZ" b="1" i="0" u="none" cap="none" spc="0" baseline="0">
                <a:ln w="0"/>
                <a:solidFill>
                  <a:schemeClr val="tx1"/>
                </a:solidFill>
                <a:effectLst/>
              </a:rPr>
              <a:t> při studiu Programování 1 nějaké nástroje s umělou inteligencí?</a:t>
            </a:r>
            <a:endParaRPr lang="cs-CZ" b="1" i="0" u="none" cap="none" spc="0">
              <a:ln w="0"/>
              <a:solidFill>
                <a:schemeClr val="tx1"/>
              </a:solidFill>
              <a:effectLst/>
            </a:endParaRPr>
          </a:p>
        </c:rich>
      </c:tx>
      <c:layout>
        <c:manualLayout>
          <c:xMode val="edge"/>
          <c:yMode val="edge"/>
          <c:x val="1.5485207525961168E-2"/>
          <c:y val="3.8493322289600257E-2"/>
        </c:manualLayout>
      </c:layout>
      <c:overlay val="0"/>
      <c:spPr>
        <a:noFill/>
        <a:ln>
          <a:noFill/>
        </a:ln>
        <a:effectLst/>
      </c:spPr>
      <c:txPr>
        <a:bodyPr rot="0" spcFirstLastPara="1" vertOverflow="ellipsis" vert="horz" wrap="square" anchor="ctr" anchorCtr="1"/>
        <a:lstStyle/>
        <a:p>
          <a:pPr algn="l">
            <a:defRPr sz="1400" b="1" i="0" u="none" strike="noStrike" kern="1200" spc="0" baseline="0">
              <a:solidFill>
                <a:schemeClr val="tx1">
                  <a:lumMod val="65000"/>
                  <a:lumOff val="35000"/>
                </a:schemeClr>
              </a:solidFill>
              <a:effectLst/>
              <a:latin typeface="+mn-lt"/>
              <a:ea typeface="+mn-ea"/>
              <a:cs typeface="+mn-cs"/>
            </a:defRPr>
          </a:pPr>
          <a:endParaRPr lang="cs-CZ"/>
        </a:p>
      </c:txPr>
    </c:title>
    <c:autoTitleDeleted val="0"/>
    <c:plotArea>
      <c:layout>
        <c:manualLayout>
          <c:layoutTarget val="inner"/>
          <c:xMode val="edge"/>
          <c:yMode val="edge"/>
          <c:x val="0.53895509225121419"/>
          <c:y val="0.12804459369770041"/>
          <c:w val="0.42640623959004981"/>
          <c:h val="0.8326325143269161"/>
        </c:manualLayout>
      </c:layout>
      <c:pieChart>
        <c:varyColors val="1"/>
        <c:ser>
          <c:idx val="0"/>
          <c:order val="0"/>
          <c:tx>
            <c:strRef>
              <c:f>Graf!$B$1</c:f>
              <c:strCache>
                <c:ptCount val="1"/>
                <c:pt idx="0">
                  <c:v>Počet</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D56-40EB-924B-844C48C2E6B1}"/>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AD56-40EB-924B-844C48C2E6B1}"/>
              </c:ext>
            </c:extLst>
          </c:dPt>
          <c:dLbls>
            <c:dLbl>
              <c:idx val="0"/>
              <c:layout>
                <c:manualLayout>
                  <c:x val="-2.0098206474190725E-2"/>
                  <c:y val="-9.7904434633531989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D56-40EB-924B-844C48C2E6B1}"/>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cs-CZ"/>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Graf!$A$2:$A$3</c:f>
              <c:strCache>
                <c:ptCount val="2"/>
                <c:pt idx="0">
                  <c:v>Ano</c:v>
                </c:pt>
                <c:pt idx="1">
                  <c:v>Ne</c:v>
                </c:pt>
              </c:strCache>
            </c:strRef>
          </c:cat>
          <c:val>
            <c:numRef>
              <c:f>Graf!$B$2:$B$3</c:f>
              <c:numCache>
                <c:formatCode>General</c:formatCode>
                <c:ptCount val="2"/>
                <c:pt idx="0">
                  <c:v>19</c:v>
                </c:pt>
                <c:pt idx="1">
                  <c:v>1</c:v>
                </c:pt>
              </c:numCache>
            </c:numRef>
          </c:val>
          <c:extLst>
            <c:ext xmlns:c16="http://schemas.microsoft.com/office/drawing/2014/chart" uri="{C3380CC4-5D6E-409C-BE32-E72D297353CC}">
              <c16:uniqueId val="{00000004-AD56-40EB-924B-844C48C2E6B1}"/>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b"/>
      <c:layout>
        <c:manualLayout>
          <c:xMode val="edge"/>
          <c:yMode val="edge"/>
          <c:x val="5.3503784563857744E-2"/>
          <c:y val="0.64932251712725209"/>
          <c:w val="0.25452504655188574"/>
          <c:h val="0.29088347294588734"/>
        </c:manualLayout>
      </c:layout>
      <c:overlay val="0"/>
      <c:spPr>
        <a:noFill/>
        <a:ln>
          <a:noFill/>
        </a:ln>
        <a:effectLst/>
      </c:spPr>
      <c:txPr>
        <a:bodyPr rot="0" spcFirstLastPara="1" vertOverflow="ellipsis" vert="horz" wrap="square" anchor="ctr" anchorCtr="1"/>
        <a:lstStyle/>
        <a:p>
          <a:pPr>
            <a:defRPr sz="1600" b="1" i="0" u="none" strike="noStrike" kern="1200" cap="none" spc="0" baseline="0">
              <a:ln w="0"/>
              <a:solidFill>
                <a:schemeClr val="tx1"/>
              </a:solidFill>
              <a:effectLst/>
              <a:latin typeface="+mn-lt"/>
              <a:ea typeface="+mn-ea"/>
              <a:cs typeface="+mn-cs"/>
            </a:defRPr>
          </a:pPr>
          <a:endParaRPr lang="cs-CZ"/>
        </a:p>
      </c:txPr>
    </c:legend>
    <c:plotVisOnly val="1"/>
    <c:dispBlanksAs val="gap"/>
    <c:showDLblsOverMax val="0"/>
  </c:chart>
  <c:spPr>
    <a:solidFill>
      <a:schemeClr val="bg2"/>
    </a:solidFill>
    <a:ln w="9525" cap="flat" cmpd="sng" algn="ctr">
      <a:solidFill>
        <a:schemeClr val="tx1"/>
      </a:solidFill>
      <a:round/>
    </a:ln>
    <a:effectLst/>
  </c:spPr>
  <c:txPr>
    <a:bodyPr/>
    <a:lstStyle/>
    <a:p>
      <a:pPr>
        <a:defRPr/>
      </a:pPr>
      <a:endParaRPr lang="cs-CZ"/>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t>Možnost detekce chyby</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cs-CZ"/>
        </a:p>
      </c:txPr>
    </c:title>
    <c:autoTitleDeleted val="0"/>
    <c:plotArea>
      <c:layout>
        <c:manualLayout>
          <c:layoutTarget val="inner"/>
          <c:xMode val="edge"/>
          <c:yMode val="edge"/>
          <c:x val="0.29169365953001697"/>
          <c:y val="0.13848212969563264"/>
          <c:w val="0.4500574969934778"/>
          <c:h val="0.73020964111270226"/>
        </c:manualLayout>
      </c:layout>
      <c:pieChart>
        <c:varyColors val="1"/>
        <c:ser>
          <c:idx val="0"/>
          <c:order val="0"/>
          <c:tx>
            <c:strRef>
              <c:f>Graf!$L$317</c:f>
              <c:strCache>
                <c:ptCount val="1"/>
                <c:pt idx="0">
                  <c:v>Možnost detekce chyby</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620-4E0E-85EA-470EC789FA9E}"/>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C620-4E0E-85EA-470EC789FA9E}"/>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cs-CZ"/>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Graf!$M$316:$N$316</c:f>
              <c:strCache>
                <c:ptCount val="2"/>
                <c:pt idx="0">
                  <c:v>Spíš ano </c:v>
                </c:pt>
                <c:pt idx="1">
                  <c:v>Spíš ne</c:v>
                </c:pt>
              </c:strCache>
            </c:strRef>
          </c:cat>
          <c:val>
            <c:numRef>
              <c:f>Graf!$M$317:$N$317</c:f>
              <c:numCache>
                <c:formatCode>General</c:formatCode>
                <c:ptCount val="2"/>
                <c:pt idx="0">
                  <c:v>6</c:v>
                </c:pt>
                <c:pt idx="1">
                  <c:v>13</c:v>
                </c:pt>
              </c:numCache>
            </c:numRef>
          </c:val>
          <c:extLst>
            <c:ext xmlns:c16="http://schemas.microsoft.com/office/drawing/2014/chart" uri="{C3380CC4-5D6E-409C-BE32-E72D297353CC}">
              <c16:uniqueId val="{00000004-C620-4E0E-85EA-470EC789FA9E}"/>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chart>
  <c:spPr>
    <a:solidFill>
      <a:schemeClr val="bg2"/>
    </a:solidFill>
    <a:ln>
      <a:solidFill>
        <a:schemeClr val="tx1"/>
      </a:solidFill>
    </a:ln>
    <a:effectLst/>
  </c:spPr>
  <c:txPr>
    <a:bodyPr/>
    <a:lstStyle/>
    <a:p>
      <a:pPr>
        <a:defRPr/>
      </a:pPr>
      <a:endParaRPr lang="cs-CZ"/>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t>Možnost generace CSS stylů</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cs-CZ"/>
        </a:p>
      </c:txPr>
    </c:title>
    <c:autoTitleDeleted val="0"/>
    <c:plotArea>
      <c:layout>
        <c:manualLayout>
          <c:layoutTarget val="inner"/>
          <c:xMode val="edge"/>
          <c:yMode val="edge"/>
          <c:x val="0.26914524940625401"/>
          <c:y val="0.14746840239836123"/>
          <c:w val="0.4394062956944057"/>
          <c:h val="0.71223223298732319"/>
        </c:manualLayout>
      </c:layout>
      <c:pieChart>
        <c:varyColors val="1"/>
        <c:ser>
          <c:idx val="0"/>
          <c:order val="0"/>
          <c:tx>
            <c:strRef>
              <c:f>Graf!$L$330</c:f>
              <c:strCache>
                <c:ptCount val="1"/>
                <c:pt idx="0">
                  <c:v>Možnost generace CSS stylů</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927-4B9B-99CE-A468CC00CE85}"/>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2927-4B9B-99CE-A468CC00CE85}"/>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cs-CZ"/>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Graf!$M$329:$N$329</c:f>
              <c:strCache>
                <c:ptCount val="2"/>
                <c:pt idx="0">
                  <c:v>Spíš ano </c:v>
                </c:pt>
                <c:pt idx="1">
                  <c:v>Spíš ne</c:v>
                </c:pt>
              </c:strCache>
            </c:strRef>
          </c:cat>
          <c:val>
            <c:numRef>
              <c:f>Graf!$M$330:$N$330</c:f>
              <c:numCache>
                <c:formatCode>General</c:formatCode>
                <c:ptCount val="2"/>
                <c:pt idx="0">
                  <c:v>9</c:v>
                </c:pt>
                <c:pt idx="1">
                  <c:v>10</c:v>
                </c:pt>
              </c:numCache>
            </c:numRef>
          </c:val>
          <c:extLst>
            <c:ext xmlns:c16="http://schemas.microsoft.com/office/drawing/2014/chart" uri="{C3380CC4-5D6E-409C-BE32-E72D297353CC}">
              <c16:uniqueId val="{00000004-2927-4B9B-99CE-A468CC00CE85}"/>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chart>
  <c:spPr>
    <a:solidFill>
      <a:schemeClr val="bg2"/>
    </a:solidFill>
    <a:ln>
      <a:solidFill>
        <a:schemeClr val="tx1"/>
      </a:solidFill>
    </a:ln>
    <a:effectLst/>
  </c:spPr>
  <c:txPr>
    <a:bodyPr/>
    <a:lstStyle/>
    <a:p>
      <a:pPr>
        <a:defRPr/>
      </a:pPr>
      <a:endParaRPr lang="cs-CZ"/>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t>Psaní komentářů a vysvětlení funkcí</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cs-CZ"/>
        </a:p>
      </c:txPr>
    </c:title>
    <c:autoTitleDeleted val="0"/>
    <c:plotArea>
      <c:layout>
        <c:manualLayout>
          <c:layoutTarget val="inner"/>
          <c:xMode val="edge"/>
          <c:yMode val="edge"/>
          <c:x val="0.2916235910393899"/>
          <c:y val="0.14764124841694523"/>
          <c:w val="0.45306037625062262"/>
          <c:h val="0.73454168425616395"/>
        </c:manualLayout>
      </c:layout>
      <c:pieChart>
        <c:varyColors val="1"/>
        <c:ser>
          <c:idx val="0"/>
          <c:order val="0"/>
          <c:tx>
            <c:strRef>
              <c:f>Graf!$L$322</c:f>
              <c:strCache>
                <c:ptCount val="1"/>
                <c:pt idx="0">
                  <c:v>Psaní komentářů a vysvětlení funkcí</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517-421D-B564-6E97C8D126E4}"/>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8517-421D-B564-6E97C8D126E4}"/>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cs-CZ"/>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Graf!$M$321:$N$321</c:f>
              <c:strCache>
                <c:ptCount val="2"/>
                <c:pt idx="0">
                  <c:v>Spíš ano </c:v>
                </c:pt>
                <c:pt idx="1">
                  <c:v>Spíš ne</c:v>
                </c:pt>
              </c:strCache>
            </c:strRef>
          </c:cat>
          <c:val>
            <c:numRef>
              <c:f>Graf!$M$322:$N$322</c:f>
              <c:numCache>
                <c:formatCode>General</c:formatCode>
                <c:ptCount val="2"/>
                <c:pt idx="0">
                  <c:v>13</c:v>
                </c:pt>
                <c:pt idx="1">
                  <c:v>6</c:v>
                </c:pt>
              </c:numCache>
            </c:numRef>
          </c:val>
          <c:extLst>
            <c:ext xmlns:c16="http://schemas.microsoft.com/office/drawing/2014/chart" uri="{C3380CC4-5D6E-409C-BE32-E72D297353CC}">
              <c16:uniqueId val="{00000004-8517-421D-B564-6E97C8D126E4}"/>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chart>
  <c:spPr>
    <a:solidFill>
      <a:schemeClr val="bg2"/>
    </a:solidFill>
    <a:ln>
      <a:solidFill>
        <a:schemeClr val="tx1"/>
      </a:solidFill>
    </a:ln>
    <a:effectLst/>
  </c:spPr>
  <c:txPr>
    <a:bodyPr/>
    <a:lstStyle/>
    <a:p>
      <a:pPr>
        <a:defRPr/>
      </a:pPr>
      <a:endParaRPr lang="cs-CZ"/>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800" b="0" i="0" u="none" strike="noStrike" kern="1200" spc="0" baseline="0">
                <a:solidFill>
                  <a:schemeClr val="tx1">
                    <a:lumMod val="65000"/>
                    <a:lumOff val="35000"/>
                  </a:schemeClr>
                </a:solidFill>
                <a:latin typeface="+mn-lt"/>
                <a:ea typeface="+mn-ea"/>
                <a:cs typeface="+mn-cs"/>
              </a:defRPr>
            </a:pPr>
            <a:r>
              <a:rPr lang="cs-CZ" sz="1800" b="1" i="0" u="none" strike="noStrike" cap="none" spc="0" baseline="0" dirty="0">
                <a:ln w="0"/>
                <a:solidFill>
                  <a:schemeClr val="tx1"/>
                </a:solidFill>
                <a:effectLst>
                  <a:outerShdw blurRad="38100" dist="19050" dir="2700000" algn="tl" rotWithShape="0">
                    <a:schemeClr val="dk1">
                      <a:alpha val="40000"/>
                    </a:schemeClr>
                  </a:outerShdw>
                </a:effectLst>
              </a:rPr>
              <a:t>Jak hodnotíš přínos těchto nástrojů pro vaše programování při vzdělávání?</a:t>
            </a:r>
            <a:endParaRPr lang="en-US" sz="1800" b="1" cap="none" spc="0" dirty="0">
              <a:ln w="0"/>
              <a:solidFill>
                <a:schemeClr val="tx1"/>
              </a:solidFill>
              <a:effectLst>
                <a:outerShdw blurRad="38100" dist="19050" dir="2700000" algn="tl" rotWithShape="0">
                  <a:schemeClr val="dk1">
                    <a:alpha val="40000"/>
                  </a:schemeClr>
                </a:outerShdw>
              </a:effectLst>
            </a:endParaRPr>
          </a:p>
        </c:rich>
      </c:tx>
      <c:layout>
        <c:manualLayout>
          <c:xMode val="edge"/>
          <c:yMode val="edge"/>
          <c:x val="3.5142570897130722E-2"/>
          <c:y val="0"/>
        </c:manualLayout>
      </c:layout>
      <c:overlay val="0"/>
      <c:spPr>
        <a:noFill/>
        <a:ln>
          <a:noFill/>
        </a:ln>
        <a:effectLst/>
      </c:spPr>
      <c:txPr>
        <a:bodyPr rot="0" spcFirstLastPara="1" vertOverflow="ellipsis" vert="horz" wrap="square" anchor="ctr" anchorCtr="1"/>
        <a:lstStyle/>
        <a:p>
          <a:pPr algn="l">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48871490092070163"/>
          <c:y val="0.1859773043075498"/>
          <c:w val="0.46535136940288363"/>
          <c:h val="0.69382671375636873"/>
        </c:manualLayout>
      </c:layout>
      <c:pieChart>
        <c:varyColors val="1"/>
        <c:ser>
          <c:idx val="0"/>
          <c:order val="0"/>
          <c:tx>
            <c:strRef>
              <c:f>Graf!$B$78</c:f>
              <c:strCache>
                <c:ptCount val="1"/>
                <c:pt idx="0">
                  <c:v>Počet</c:v>
                </c:pt>
              </c:strCache>
            </c:strRef>
          </c:tx>
          <c:spPr>
            <a:ln w="6350">
              <a:solidFill>
                <a:schemeClr val="tx1"/>
              </a:solidFill>
            </a:ln>
          </c:spPr>
          <c:dPt>
            <c:idx val="0"/>
            <c:bubble3D val="0"/>
            <c:spPr>
              <a:solidFill>
                <a:schemeClr val="accent1"/>
              </a:solidFill>
              <a:ln w="6350">
                <a:solidFill>
                  <a:schemeClr val="tx1"/>
                </a:solidFill>
              </a:ln>
              <a:effectLst/>
            </c:spPr>
            <c:extLst>
              <c:ext xmlns:c16="http://schemas.microsoft.com/office/drawing/2014/chart" uri="{C3380CC4-5D6E-409C-BE32-E72D297353CC}">
                <c16:uniqueId val="{00000001-14E2-45E3-8CD4-319D356834DE}"/>
              </c:ext>
            </c:extLst>
          </c:dPt>
          <c:dPt>
            <c:idx val="1"/>
            <c:bubble3D val="0"/>
            <c:spPr>
              <a:solidFill>
                <a:schemeClr val="accent2"/>
              </a:solidFill>
              <a:ln w="6350">
                <a:solidFill>
                  <a:schemeClr val="tx1"/>
                </a:solidFill>
              </a:ln>
              <a:effectLst/>
            </c:spPr>
            <c:extLst>
              <c:ext xmlns:c16="http://schemas.microsoft.com/office/drawing/2014/chart" uri="{C3380CC4-5D6E-409C-BE32-E72D297353CC}">
                <c16:uniqueId val="{00000003-14E2-45E3-8CD4-319D356834DE}"/>
              </c:ext>
            </c:extLst>
          </c:dPt>
          <c:dPt>
            <c:idx val="2"/>
            <c:bubble3D val="0"/>
            <c:spPr>
              <a:solidFill>
                <a:schemeClr val="accent3"/>
              </a:solidFill>
              <a:ln w="6350">
                <a:solidFill>
                  <a:schemeClr val="tx1"/>
                </a:solidFill>
              </a:ln>
              <a:effectLst/>
            </c:spPr>
            <c:extLst>
              <c:ext xmlns:c16="http://schemas.microsoft.com/office/drawing/2014/chart" uri="{C3380CC4-5D6E-409C-BE32-E72D297353CC}">
                <c16:uniqueId val="{00000005-14E2-45E3-8CD4-319D356834DE}"/>
              </c:ext>
            </c:extLst>
          </c:dPt>
          <c:dPt>
            <c:idx val="3"/>
            <c:bubble3D val="0"/>
            <c:spPr>
              <a:solidFill>
                <a:schemeClr val="accent4"/>
              </a:solidFill>
              <a:ln w="6350">
                <a:solidFill>
                  <a:schemeClr val="tx1"/>
                </a:solidFill>
              </a:ln>
              <a:effectLst/>
            </c:spPr>
            <c:extLst>
              <c:ext xmlns:c16="http://schemas.microsoft.com/office/drawing/2014/chart" uri="{C3380CC4-5D6E-409C-BE32-E72D297353CC}">
                <c16:uniqueId val="{00000007-14E2-45E3-8CD4-319D356834DE}"/>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cs-CZ"/>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Graf!$A$79:$A$82</c:f>
              <c:strCache>
                <c:ptCount val="4"/>
                <c:pt idx="0">
                  <c:v>Velmi užitečné </c:v>
                </c:pt>
                <c:pt idx="1">
                  <c:v>Spíše užitečné </c:v>
                </c:pt>
                <c:pt idx="2">
                  <c:v>Spíše neužitečné</c:v>
                </c:pt>
                <c:pt idx="3">
                  <c:v>Velmi neužitečné</c:v>
                </c:pt>
              </c:strCache>
            </c:strRef>
          </c:cat>
          <c:val>
            <c:numRef>
              <c:f>Graf!$B$79:$B$82</c:f>
              <c:numCache>
                <c:formatCode>General</c:formatCode>
                <c:ptCount val="4"/>
                <c:pt idx="0">
                  <c:v>11</c:v>
                </c:pt>
                <c:pt idx="1">
                  <c:v>8</c:v>
                </c:pt>
              </c:numCache>
            </c:numRef>
          </c:val>
          <c:extLst>
            <c:ext xmlns:c16="http://schemas.microsoft.com/office/drawing/2014/chart" uri="{C3380CC4-5D6E-409C-BE32-E72D297353CC}">
              <c16:uniqueId val="{00000008-14E2-45E3-8CD4-319D356834DE}"/>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52291975451597961"/>
          <c:w val="0.49285865223732217"/>
          <c:h val="0.41825671607225562"/>
        </c:manualLayout>
      </c:layout>
      <c:overlay val="0"/>
      <c:spPr>
        <a:noFill/>
        <a:ln>
          <a:noFill/>
        </a:ln>
        <a:effectLst/>
      </c:spPr>
      <c:txPr>
        <a:bodyPr rot="0" spcFirstLastPara="1" vertOverflow="ellipsis" vert="horz" wrap="square" anchor="ctr" anchorCtr="1"/>
        <a:lstStyle/>
        <a:p>
          <a:pPr>
            <a:defRPr sz="1800" b="1"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cs-CZ"/>
        </a:p>
      </c:txPr>
    </c:legend>
    <c:plotVisOnly val="1"/>
    <c:dispBlanksAs val="gap"/>
    <c:showDLblsOverMax val="0"/>
  </c:chart>
  <c:spPr>
    <a:solidFill>
      <a:schemeClr val="bg2"/>
    </a:solidFill>
    <a:ln w="9525" cap="flat" cmpd="sng" algn="ctr">
      <a:solidFill>
        <a:schemeClr val="tx1"/>
      </a:solidFill>
      <a:round/>
    </a:ln>
    <a:effectLst/>
  </c:spPr>
  <c:txPr>
    <a:bodyPr/>
    <a:lstStyle/>
    <a:p>
      <a:pPr>
        <a:defRPr/>
      </a:pPr>
      <a:endParaRPr lang="cs-CZ"/>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600" b="0" i="0" u="none" strike="noStrike" kern="1200" cap="none" spc="0" baseline="0">
                <a:ln w="0"/>
                <a:solidFill>
                  <a:schemeClr val="tx1"/>
                </a:solidFill>
                <a:effectLst/>
                <a:latin typeface="+mn-lt"/>
                <a:ea typeface="+mn-ea"/>
                <a:cs typeface="+mn-cs"/>
              </a:defRPr>
            </a:pPr>
            <a:r>
              <a:rPr lang="cs-CZ" sz="1600" b="1" i="0" u="none" strike="noStrike" cap="none" spc="0" baseline="0" dirty="0">
                <a:ln w="0"/>
                <a:solidFill>
                  <a:schemeClr val="tx1"/>
                </a:solidFill>
                <a:effectLst/>
              </a:rPr>
              <a:t>Máš pocit, že používání umělé inteligence ovlivňuje tvé schopnosti programovat?</a:t>
            </a:r>
            <a:endParaRPr lang="en-US" sz="1600" b="1" cap="none" spc="0" dirty="0">
              <a:ln w="0"/>
              <a:solidFill>
                <a:schemeClr val="tx1"/>
              </a:solidFill>
              <a:effectLst/>
            </a:endParaRPr>
          </a:p>
        </c:rich>
      </c:tx>
      <c:layout>
        <c:manualLayout>
          <c:xMode val="edge"/>
          <c:yMode val="edge"/>
          <c:x val="1.7196353182979671E-2"/>
          <c:y val="5.1470603135306603E-2"/>
        </c:manualLayout>
      </c:layout>
      <c:overlay val="0"/>
      <c:spPr>
        <a:noFill/>
        <a:ln>
          <a:noFill/>
        </a:ln>
        <a:effectLst/>
      </c:spPr>
      <c:txPr>
        <a:bodyPr rot="0" spcFirstLastPara="1" vertOverflow="ellipsis" vert="horz" wrap="square" anchor="ctr" anchorCtr="1"/>
        <a:lstStyle/>
        <a:p>
          <a:pPr algn="l">
            <a:defRPr sz="1600" b="0" i="0" u="none" strike="noStrike" kern="1200" cap="none" spc="0" baseline="0">
              <a:ln w="0"/>
              <a:solidFill>
                <a:schemeClr val="tx1"/>
              </a:solidFill>
              <a:effectLst/>
              <a:latin typeface="+mn-lt"/>
              <a:ea typeface="+mn-ea"/>
              <a:cs typeface="+mn-cs"/>
            </a:defRPr>
          </a:pPr>
          <a:endParaRPr lang="en-US"/>
        </a:p>
      </c:txPr>
    </c:title>
    <c:autoTitleDeleted val="0"/>
    <c:plotArea>
      <c:layout>
        <c:manualLayout>
          <c:layoutTarget val="inner"/>
          <c:xMode val="edge"/>
          <c:yMode val="edge"/>
          <c:x val="0.56272080879902231"/>
          <c:y val="0.20111544728909428"/>
          <c:w val="0.41877116572245476"/>
          <c:h val="0.81772370164734731"/>
        </c:manualLayout>
      </c:layout>
      <c:pieChart>
        <c:varyColors val="1"/>
        <c:ser>
          <c:idx val="0"/>
          <c:order val="0"/>
          <c:tx>
            <c:strRef>
              <c:f>Graf!$B$115</c:f>
              <c:strCache>
                <c:ptCount val="1"/>
                <c:pt idx="0">
                  <c:v>Počet</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952-4BC8-8114-DD00B0CB4A4F}"/>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3952-4BC8-8114-DD00B0CB4A4F}"/>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3952-4BC8-8114-DD00B0CB4A4F}"/>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cs-CZ"/>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Graf!$A$116:$A$118</c:f>
              <c:strCache>
                <c:ptCount val="3"/>
                <c:pt idx="0">
                  <c:v>Ano, pozitivně – učím se rychleji nebo
lépe chápu koncepty.</c:v>
                </c:pt>
                <c:pt idx="1">
                  <c:v>Ano, negativně – spoléhám se na AI a
méně se učím sám/sama.</c:v>
                </c:pt>
                <c:pt idx="2">
                  <c:v>Ne, nemá to vliv.</c:v>
                </c:pt>
              </c:strCache>
            </c:strRef>
          </c:cat>
          <c:val>
            <c:numRef>
              <c:f>Graf!$B$116:$B$118</c:f>
              <c:numCache>
                <c:formatCode>General</c:formatCode>
                <c:ptCount val="3"/>
                <c:pt idx="0">
                  <c:v>14</c:v>
                </c:pt>
                <c:pt idx="1">
                  <c:v>3</c:v>
                </c:pt>
                <c:pt idx="2">
                  <c:v>2</c:v>
                </c:pt>
              </c:numCache>
            </c:numRef>
          </c:val>
          <c:extLst>
            <c:ext xmlns:c16="http://schemas.microsoft.com/office/drawing/2014/chart" uri="{C3380CC4-5D6E-409C-BE32-E72D297353CC}">
              <c16:uniqueId val="{00000006-3952-4BC8-8114-DD00B0CB4A4F}"/>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egendEntry>
        <c:idx val="0"/>
        <c:txPr>
          <a:bodyPr rot="0" spcFirstLastPara="1" vertOverflow="ellipsis" vert="horz" wrap="square" anchor="ctr" anchorCtr="1"/>
          <a:lstStyle/>
          <a:p>
            <a:pPr>
              <a:defRPr sz="1400" b="1" i="0" u="none" strike="noStrike" kern="1200" cap="none" spc="0" baseline="0">
                <a:ln w="0"/>
                <a:solidFill>
                  <a:schemeClr val="tx1"/>
                </a:solidFill>
                <a:effectLst/>
                <a:latin typeface="+mn-lt"/>
                <a:ea typeface="+mn-ea"/>
                <a:cs typeface="+mn-cs"/>
              </a:defRPr>
            </a:pPr>
            <a:endParaRPr lang="cs-CZ"/>
          </a:p>
        </c:txPr>
      </c:legendEntry>
      <c:layout>
        <c:manualLayout>
          <c:xMode val="edge"/>
          <c:yMode val="edge"/>
          <c:x val="5.2080214732318766E-3"/>
          <c:y val="0.24006720069279061"/>
          <c:w val="0.51608990856484438"/>
          <c:h val="0.75993279930720936"/>
        </c:manualLayout>
      </c:layout>
      <c:overlay val="0"/>
      <c:spPr>
        <a:noFill/>
        <a:ln>
          <a:noFill/>
        </a:ln>
        <a:effectLst/>
      </c:spPr>
      <c:txPr>
        <a:bodyPr rot="0" spcFirstLastPara="1" vertOverflow="ellipsis" vert="horz" wrap="square" anchor="ctr" anchorCtr="1"/>
        <a:lstStyle/>
        <a:p>
          <a:pPr>
            <a:defRPr sz="1400" b="1" i="0" u="none" strike="noStrike" kern="1200" cap="none" spc="0" baseline="0">
              <a:ln w="0"/>
              <a:solidFill>
                <a:schemeClr val="tx1"/>
              </a:solidFill>
              <a:effectLst/>
              <a:latin typeface="+mn-lt"/>
              <a:ea typeface="+mn-ea"/>
              <a:cs typeface="+mn-cs"/>
            </a:defRPr>
          </a:pPr>
          <a:endParaRPr lang="cs-CZ"/>
        </a:p>
      </c:txPr>
    </c:legend>
    <c:plotVisOnly val="1"/>
    <c:dispBlanksAs val="gap"/>
    <c:showDLblsOverMax val="0"/>
  </c:chart>
  <c:spPr>
    <a:solidFill>
      <a:schemeClr val="bg2"/>
    </a:solidFill>
    <a:ln w="9525" cap="flat" cmpd="sng" algn="ctr">
      <a:solidFill>
        <a:schemeClr val="tx1"/>
      </a:solidFill>
      <a:round/>
    </a:ln>
    <a:effectLst/>
  </c:spPr>
  <c:txPr>
    <a:bodyPr/>
    <a:lstStyle/>
    <a:p>
      <a:pPr>
        <a:defRPr/>
      </a:pPr>
      <a:endParaRPr lang="cs-CZ"/>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effectLst/>
                <a:latin typeface="+mn-lt"/>
                <a:ea typeface="+mn-ea"/>
                <a:cs typeface="+mn-cs"/>
              </a:defRPr>
            </a:pPr>
            <a:r>
              <a:rPr lang="cs-CZ" sz="1400" b="1" i="0" u="none" strike="noStrike" cap="none" spc="0" baseline="0">
                <a:ln w="0"/>
                <a:solidFill>
                  <a:schemeClr val="tx1"/>
                </a:solidFill>
                <a:effectLst/>
              </a:rPr>
              <a:t>Myslíš si, že bez AI bys předmět zvládnul?</a:t>
            </a:r>
            <a:endParaRPr lang="en-US" b="1" cap="none" spc="0">
              <a:ln w="0"/>
              <a:solidFill>
                <a:schemeClr val="tx1"/>
              </a:solidFill>
              <a:effectLst/>
            </a:endParaRPr>
          </a:p>
        </c:rich>
      </c:tx>
      <c:layout>
        <c:manualLayout>
          <c:xMode val="edge"/>
          <c:yMode val="edge"/>
          <c:x val="3.3848771705104662E-2"/>
          <c:y val="2.2402672691714944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effectLst/>
              <a:latin typeface="+mn-lt"/>
              <a:ea typeface="+mn-ea"/>
              <a:cs typeface="+mn-cs"/>
            </a:defRPr>
          </a:pPr>
          <a:endParaRPr lang="en-US"/>
        </a:p>
      </c:txPr>
    </c:title>
    <c:autoTitleDeleted val="0"/>
    <c:plotArea>
      <c:layout>
        <c:manualLayout>
          <c:layoutTarget val="inner"/>
          <c:xMode val="edge"/>
          <c:yMode val="edge"/>
          <c:x val="0.50833797680848669"/>
          <c:y val="7.8749186187103901E-2"/>
          <c:w val="0.46187559953729829"/>
          <c:h val="0.87005401060281939"/>
        </c:manualLayout>
      </c:layout>
      <c:pieChart>
        <c:varyColors val="1"/>
        <c:ser>
          <c:idx val="0"/>
          <c:order val="0"/>
          <c:tx>
            <c:strRef>
              <c:f>Graf!$B$57:$B$60</c:f>
              <c:strCache>
                <c:ptCount val="4"/>
                <c:pt idx="0">
                  <c:v>3</c:v>
                </c:pt>
                <c:pt idx="1">
                  <c:v>10</c:v>
                </c:pt>
                <c:pt idx="2">
                  <c:v>4</c:v>
                </c:pt>
                <c:pt idx="3">
                  <c:v>3</c:v>
                </c:pt>
              </c:strCache>
            </c:strRef>
          </c:tx>
          <c:dPt>
            <c:idx val="0"/>
            <c:bubble3D val="0"/>
            <c:spPr>
              <a:solidFill>
                <a:schemeClr val="accent2"/>
              </a:solidFill>
              <a:ln w="19050">
                <a:solidFill>
                  <a:schemeClr val="lt1"/>
                </a:solidFill>
              </a:ln>
              <a:effectLst/>
            </c:spPr>
            <c:extLst>
              <c:ext xmlns:c16="http://schemas.microsoft.com/office/drawing/2014/chart" uri="{C3380CC4-5D6E-409C-BE32-E72D297353CC}">
                <c16:uniqueId val="{00000001-5F18-4DBD-BCB2-B6B36CB063A6}"/>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3-5F18-4DBD-BCB2-B6B36CB063A6}"/>
              </c:ext>
            </c:extLst>
          </c:dPt>
          <c:dPt>
            <c:idx val="2"/>
            <c:bubble3D val="0"/>
            <c:spPr>
              <a:solidFill>
                <a:schemeClr val="accent6"/>
              </a:solidFill>
              <a:ln w="19050">
                <a:solidFill>
                  <a:schemeClr val="lt1"/>
                </a:solidFill>
              </a:ln>
              <a:effectLst/>
            </c:spPr>
            <c:extLst>
              <c:ext xmlns:c16="http://schemas.microsoft.com/office/drawing/2014/chart" uri="{C3380CC4-5D6E-409C-BE32-E72D297353CC}">
                <c16:uniqueId val="{00000005-5F18-4DBD-BCB2-B6B36CB063A6}"/>
              </c:ext>
            </c:extLst>
          </c:dPt>
          <c:dPt>
            <c:idx val="3"/>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7-5F18-4DBD-BCB2-B6B36CB063A6}"/>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cs-CZ"/>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Graf!$A$57:$A$60</c:f>
              <c:strCache>
                <c:ptCount val="4"/>
                <c:pt idx="0">
                  <c:v>Ano </c:v>
                </c:pt>
                <c:pt idx="1">
                  <c:v>Spíš Ano </c:v>
                </c:pt>
                <c:pt idx="2">
                  <c:v>Spíš Ne</c:v>
                </c:pt>
                <c:pt idx="3">
                  <c:v>Ne</c:v>
                </c:pt>
              </c:strCache>
            </c:strRef>
          </c:cat>
          <c:val>
            <c:numRef>
              <c:f>Graf!$B$57:$B$60</c:f>
              <c:numCache>
                <c:formatCode>General</c:formatCode>
                <c:ptCount val="4"/>
                <c:pt idx="0">
                  <c:v>3</c:v>
                </c:pt>
                <c:pt idx="1">
                  <c:v>10</c:v>
                </c:pt>
                <c:pt idx="2">
                  <c:v>4</c:v>
                </c:pt>
                <c:pt idx="3">
                  <c:v>3</c:v>
                </c:pt>
              </c:numCache>
            </c:numRef>
          </c:val>
          <c:extLst>
            <c:ext xmlns:c16="http://schemas.microsoft.com/office/drawing/2014/chart" uri="{C3380CC4-5D6E-409C-BE32-E72D297353CC}">
              <c16:uniqueId val="{00000008-5F18-4DBD-BCB2-B6B36CB063A6}"/>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2.8618597492465314E-2"/>
          <c:y val="0.52347850245966521"/>
          <c:w val="0.20850208509537915"/>
          <c:h val="0.43731679297578702"/>
        </c:manualLayout>
      </c:layout>
      <c:overlay val="0"/>
      <c:spPr>
        <a:noFill/>
        <a:ln>
          <a:noFill/>
        </a:ln>
        <a:effectLst/>
      </c:spPr>
      <c:txPr>
        <a:bodyPr rot="0" spcFirstLastPara="1" vertOverflow="ellipsis" vert="horz" wrap="square" anchor="ctr" anchorCtr="1"/>
        <a:lstStyle/>
        <a:p>
          <a:pPr>
            <a:defRPr sz="1400" b="1" i="0" u="none" strike="noStrike" kern="1200" cap="none" spc="0" baseline="0">
              <a:ln w="0"/>
              <a:solidFill>
                <a:schemeClr val="tx1"/>
              </a:solidFill>
              <a:effectLst/>
              <a:latin typeface="+mn-lt"/>
              <a:ea typeface="+mn-ea"/>
              <a:cs typeface="+mn-cs"/>
            </a:defRPr>
          </a:pPr>
          <a:endParaRPr lang="cs-CZ"/>
        </a:p>
      </c:txPr>
    </c:legend>
    <c:plotVisOnly val="1"/>
    <c:dispBlanksAs val="gap"/>
    <c:showDLblsOverMax val="0"/>
  </c:chart>
  <c:spPr>
    <a:solidFill>
      <a:schemeClr val="bg2"/>
    </a:solidFill>
    <a:ln w="9525" cap="flat" cmpd="sng" algn="ctr">
      <a:solidFill>
        <a:schemeClr val="tx1"/>
      </a:solidFill>
      <a:round/>
    </a:ln>
    <a:effectLst/>
  </c:spPr>
  <c:txPr>
    <a:bodyPr/>
    <a:lstStyle/>
    <a:p>
      <a:pPr>
        <a:defRPr/>
      </a:pPr>
      <a:endParaRPr lang="cs-CZ"/>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cs-CZ" sz="1400" b="1" i="0" u="none" strike="noStrike" cap="none" spc="0" baseline="0" dirty="0">
                <a:ln w="0"/>
                <a:solidFill>
                  <a:schemeClr val="tx1"/>
                </a:solidFill>
                <a:effectLst>
                  <a:outerShdw blurRad="38100" dist="19050" dir="2700000" algn="tl" rotWithShape="0">
                    <a:schemeClr val="dk1">
                      <a:alpha val="40000"/>
                    </a:schemeClr>
                  </a:outerShdw>
                </a:effectLst>
              </a:rPr>
              <a:t>Zvládnul/a</a:t>
            </a:r>
            <a:r>
              <a:rPr lang="cs-CZ" sz="1400" b="1" i="0" u="none" strike="noStrike" kern="1200" cap="none" spc="0" baseline="0" dirty="0">
                <a:ln w="0"/>
                <a:solidFill>
                  <a:schemeClr val="tx1"/>
                </a:solidFill>
                <a:effectLst>
                  <a:outerShdw blurRad="38100" dist="19050" dir="2700000" algn="tl" rotWithShape="0">
                    <a:schemeClr val="dk1">
                      <a:alpha val="40000"/>
                    </a:schemeClr>
                  </a:outerShdw>
                </a:effectLst>
                <a:latin typeface="+mn-lt"/>
                <a:ea typeface="+mn-ea"/>
                <a:cs typeface="+mn-cs"/>
              </a:rPr>
              <a:t> </a:t>
            </a:r>
            <a:r>
              <a:rPr lang="cs-CZ" sz="1400" b="1" i="0" u="none" strike="noStrike" cap="none" spc="0" baseline="0" dirty="0">
                <a:ln w="0"/>
                <a:solidFill>
                  <a:schemeClr val="tx1"/>
                </a:solidFill>
                <a:effectLst>
                  <a:outerShdw blurRad="38100" dist="19050" dir="2700000" algn="tl" rotWithShape="0">
                    <a:schemeClr val="dk1">
                      <a:alpha val="40000"/>
                    </a:schemeClr>
                  </a:outerShdw>
                </a:effectLst>
              </a:rPr>
              <a:t>si úspěšně předmět PGM1P? </a:t>
            </a:r>
            <a:endParaRPr lang="en-US" b="1" cap="none" spc="0" dirty="0">
              <a:ln w="0"/>
              <a:solidFill>
                <a:schemeClr val="tx1"/>
              </a:solidFill>
              <a:effectLst>
                <a:outerShdw blurRad="38100" dist="19050" dir="2700000" algn="tl" rotWithShape="0">
                  <a:schemeClr val="dk1">
                    <a:alpha val="40000"/>
                  </a:schemeClr>
                </a:outerShdw>
              </a:effectLst>
            </a:endParaRPr>
          </a:p>
        </c:rich>
      </c:tx>
      <c:layout>
        <c:manualLayout>
          <c:xMode val="edge"/>
          <c:yMode val="edge"/>
          <c:x val="1.3453537833161921E-2"/>
          <c:y val="4.6725832535541113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49672931013572297"/>
          <c:y val="0.10028001449420443"/>
          <c:w val="0.48242071196594727"/>
          <c:h val="0.80900537046932741"/>
        </c:manualLayout>
      </c:layout>
      <c:pieChart>
        <c:varyColors val="1"/>
        <c:ser>
          <c:idx val="0"/>
          <c:order val="0"/>
          <c:tx>
            <c:strRef>
              <c:f>Graf!$B$186</c:f>
              <c:strCache>
                <c:ptCount val="1"/>
                <c:pt idx="0">
                  <c:v>Počet</c:v>
                </c:pt>
              </c:strCache>
            </c:strRef>
          </c:tx>
          <c:spPr>
            <a:ln w="6350">
              <a:solidFill>
                <a:schemeClr val="tx1"/>
              </a:solidFill>
            </a:ln>
          </c:spPr>
          <c:dPt>
            <c:idx val="0"/>
            <c:bubble3D val="0"/>
            <c:spPr>
              <a:solidFill>
                <a:schemeClr val="accent1"/>
              </a:solidFill>
              <a:ln w="6350">
                <a:solidFill>
                  <a:schemeClr val="tx1"/>
                </a:solidFill>
              </a:ln>
              <a:effectLst/>
            </c:spPr>
            <c:extLst>
              <c:ext xmlns:c16="http://schemas.microsoft.com/office/drawing/2014/chart" uri="{C3380CC4-5D6E-409C-BE32-E72D297353CC}">
                <c16:uniqueId val="{00000001-CDEF-4E48-946A-FB8C1ECC82AB}"/>
              </c:ext>
            </c:extLst>
          </c:dPt>
          <c:dPt>
            <c:idx val="1"/>
            <c:bubble3D val="0"/>
            <c:spPr>
              <a:solidFill>
                <a:schemeClr val="accent2"/>
              </a:solidFill>
              <a:ln w="6350">
                <a:solidFill>
                  <a:schemeClr val="tx1"/>
                </a:solidFill>
              </a:ln>
              <a:effectLst/>
            </c:spPr>
            <c:extLst>
              <c:ext xmlns:c16="http://schemas.microsoft.com/office/drawing/2014/chart" uri="{C3380CC4-5D6E-409C-BE32-E72D297353CC}">
                <c16:uniqueId val="{00000003-CDEF-4E48-946A-FB8C1ECC82AB}"/>
              </c:ext>
            </c:extLst>
          </c:dPt>
          <c:dPt>
            <c:idx val="2"/>
            <c:bubble3D val="0"/>
            <c:spPr>
              <a:solidFill>
                <a:schemeClr val="accent3"/>
              </a:solidFill>
              <a:ln w="6350">
                <a:solidFill>
                  <a:schemeClr val="tx1"/>
                </a:solidFill>
              </a:ln>
              <a:effectLst/>
            </c:spPr>
            <c:extLst>
              <c:ext xmlns:c16="http://schemas.microsoft.com/office/drawing/2014/chart" uri="{C3380CC4-5D6E-409C-BE32-E72D297353CC}">
                <c16:uniqueId val="{00000005-CDEF-4E48-946A-FB8C1ECC82AB}"/>
              </c:ext>
            </c:extLst>
          </c:dPt>
          <c:dPt>
            <c:idx val="3"/>
            <c:bubble3D val="0"/>
            <c:spPr>
              <a:solidFill>
                <a:schemeClr val="accent4"/>
              </a:solidFill>
              <a:ln w="6350">
                <a:solidFill>
                  <a:schemeClr val="tx1"/>
                </a:solidFill>
              </a:ln>
              <a:effectLst/>
            </c:spPr>
            <c:extLst>
              <c:ext xmlns:c16="http://schemas.microsoft.com/office/drawing/2014/chart" uri="{C3380CC4-5D6E-409C-BE32-E72D297353CC}">
                <c16:uniqueId val="{00000007-CDEF-4E48-946A-FB8C1ECC82AB}"/>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cs-CZ"/>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Graf!$A$187:$A$190</c:f>
              <c:strCache>
                <c:ptCount val="4"/>
                <c:pt idx="0">
                  <c:v>Zvládnul jsem s AI.</c:v>
                </c:pt>
                <c:pt idx="1">
                  <c:v>Zvládnul jsem bez AI.</c:v>
                </c:pt>
                <c:pt idx="2">
                  <c:v>Nezvládnul jsem a nevyužil jsem AI.</c:v>
                </c:pt>
                <c:pt idx="3">
                  <c:v>Nezvládnul jsem a využil jsem AI.</c:v>
                </c:pt>
              </c:strCache>
            </c:strRef>
          </c:cat>
          <c:val>
            <c:numRef>
              <c:f>Graf!$B$187:$B$190</c:f>
              <c:numCache>
                <c:formatCode>General</c:formatCode>
                <c:ptCount val="4"/>
                <c:pt idx="0">
                  <c:v>15</c:v>
                </c:pt>
                <c:pt idx="3">
                  <c:v>3</c:v>
                </c:pt>
              </c:numCache>
            </c:numRef>
          </c:val>
          <c:extLst>
            <c:ext xmlns:c16="http://schemas.microsoft.com/office/drawing/2014/chart" uri="{C3380CC4-5D6E-409C-BE32-E72D297353CC}">
              <c16:uniqueId val="{00000008-CDEF-4E48-946A-FB8C1ECC82AB}"/>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5.6263249545729875E-4"/>
          <c:y val="0.27679207161377734"/>
          <c:w val="0.47603795994851605"/>
          <c:h val="0.70153958623840151"/>
        </c:manualLayout>
      </c:layout>
      <c:overlay val="0"/>
      <c:spPr>
        <a:noFill/>
        <a:ln>
          <a:noFill/>
        </a:ln>
        <a:effectLst/>
      </c:spPr>
      <c:txPr>
        <a:bodyPr rot="0" spcFirstLastPara="1" vertOverflow="ellipsis" vert="horz" wrap="square" anchor="ctr" anchorCtr="1"/>
        <a:lstStyle/>
        <a:p>
          <a:pPr>
            <a:defRPr sz="1600" b="1"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cs-CZ"/>
        </a:p>
      </c:txPr>
    </c:legend>
    <c:plotVisOnly val="1"/>
    <c:dispBlanksAs val="gap"/>
    <c:showDLblsOverMax val="0"/>
  </c:chart>
  <c:spPr>
    <a:solidFill>
      <a:schemeClr val="bg2"/>
    </a:solidFill>
    <a:ln w="9525" cap="flat" cmpd="sng" algn="ctr">
      <a:solidFill>
        <a:schemeClr val="tx1"/>
      </a:solidFill>
      <a:round/>
    </a:ln>
    <a:effectLst/>
  </c:spPr>
  <c:txPr>
    <a:bodyPr/>
    <a:lstStyle/>
    <a:p>
      <a:pPr>
        <a:defRPr/>
      </a:pPr>
      <a:endParaRPr lang="cs-CZ"/>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cs-CZ" sz="1400" b="1" i="0" u="none" strike="noStrike" cap="none" spc="0" baseline="0" dirty="0">
                <a:ln w="0"/>
                <a:solidFill>
                  <a:schemeClr val="tx1"/>
                </a:solidFill>
                <a:effectLst>
                  <a:outerShdw blurRad="38100" dist="19050" dir="2700000" algn="tl" rotWithShape="0">
                    <a:schemeClr val="dk1">
                      <a:alpha val="40000"/>
                    </a:schemeClr>
                  </a:outerShdw>
                </a:effectLst>
              </a:rPr>
              <a:t>Znáš nějaké zkratky, které umožnují lepší interakci s chatbotem (například: ELI5)? </a:t>
            </a:r>
            <a:endParaRPr lang="en-US" b="1" cap="none" spc="0" dirty="0">
              <a:ln w="0"/>
              <a:solidFill>
                <a:schemeClr val="tx1"/>
              </a:solidFill>
              <a:effectLst>
                <a:outerShdw blurRad="38100" dist="19050" dir="2700000" algn="tl" rotWithShape="0">
                  <a:schemeClr val="dk1">
                    <a:alpha val="40000"/>
                  </a:schemeClr>
                </a:outerShdw>
              </a:effectLst>
            </a:endParaRPr>
          </a:p>
        </c:rich>
      </c:tx>
      <c:layout>
        <c:manualLayout>
          <c:xMode val="edge"/>
          <c:yMode val="edge"/>
          <c:x val="2.2046400524803712E-2"/>
          <c:y val="2.3002547475683183E-3"/>
        </c:manualLayout>
      </c:layout>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49548732911107918"/>
          <c:y val="0.17043480778138023"/>
          <c:w val="0.44698943195333729"/>
          <c:h val="0.71188426354793888"/>
        </c:manualLayout>
      </c:layout>
      <c:pieChart>
        <c:varyColors val="1"/>
        <c:ser>
          <c:idx val="0"/>
          <c:order val="0"/>
          <c:tx>
            <c:strRef>
              <c:f>Graf!$B$133</c:f>
              <c:strCache>
                <c:ptCount val="1"/>
                <c:pt idx="0">
                  <c:v>Počet</c:v>
                </c:pt>
              </c:strCache>
            </c:strRef>
          </c:tx>
          <c:spPr>
            <a:ln w="6350">
              <a:solidFill>
                <a:schemeClr val="tx1"/>
              </a:solidFill>
            </a:ln>
          </c:spPr>
          <c:dPt>
            <c:idx val="0"/>
            <c:bubble3D val="0"/>
            <c:spPr>
              <a:solidFill>
                <a:schemeClr val="accent1"/>
              </a:solidFill>
              <a:ln w="6350">
                <a:solidFill>
                  <a:schemeClr val="tx1"/>
                </a:solidFill>
              </a:ln>
              <a:effectLst/>
            </c:spPr>
            <c:extLst>
              <c:ext xmlns:c16="http://schemas.microsoft.com/office/drawing/2014/chart" uri="{C3380CC4-5D6E-409C-BE32-E72D297353CC}">
                <c16:uniqueId val="{00000001-E03D-4BE6-A621-3261AA0341CD}"/>
              </c:ext>
            </c:extLst>
          </c:dPt>
          <c:dPt>
            <c:idx val="1"/>
            <c:bubble3D val="0"/>
            <c:spPr>
              <a:solidFill>
                <a:schemeClr val="accent2"/>
              </a:solidFill>
              <a:ln w="6350">
                <a:solidFill>
                  <a:schemeClr val="tx1"/>
                </a:solidFill>
              </a:ln>
              <a:effectLst/>
            </c:spPr>
            <c:extLst>
              <c:ext xmlns:c16="http://schemas.microsoft.com/office/drawing/2014/chart" uri="{C3380CC4-5D6E-409C-BE32-E72D297353CC}">
                <c16:uniqueId val="{00000003-E03D-4BE6-A621-3261AA0341CD}"/>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cs-CZ"/>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Graf!$A$134:$A$135</c:f>
              <c:strCache>
                <c:ptCount val="2"/>
                <c:pt idx="0">
                  <c:v>Ano, znám</c:v>
                </c:pt>
                <c:pt idx="1">
                  <c:v>Neznám ani jednu </c:v>
                </c:pt>
              </c:strCache>
            </c:strRef>
          </c:cat>
          <c:val>
            <c:numRef>
              <c:f>Graf!$B$134:$B$135</c:f>
              <c:numCache>
                <c:formatCode>General</c:formatCode>
                <c:ptCount val="2"/>
                <c:pt idx="0">
                  <c:v>18</c:v>
                </c:pt>
                <c:pt idx="1">
                  <c:v>1</c:v>
                </c:pt>
              </c:numCache>
            </c:numRef>
          </c:val>
          <c:extLst>
            <c:ext xmlns:c16="http://schemas.microsoft.com/office/drawing/2014/chart" uri="{C3380CC4-5D6E-409C-BE32-E72D297353CC}">
              <c16:uniqueId val="{00000004-E03D-4BE6-A621-3261AA0341CD}"/>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5.7144184177237173E-3"/>
          <c:y val="0.66986654701250581"/>
          <c:w val="0.51868125793975772"/>
          <c:h val="0.29223830477072721"/>
        </c:manualLayout>
      </c:layout>
      <c:overlay val="0"/>
      <c:spPr>
        <a:noFill/>
        <a:ln>
          <a:noFill/>
        </a:ln>
        <a:effectLst/>
      </c:spPr>
      <c:txPr>
        <a:bodyPr rot="0" spcFirstLastPara="1" vertOverflow="ellipsis" vert="horz" wrap="square" anchor="ctr" anchorCtr="1"/>
        <a:lstStyle/>
        <a:p>
          <a:pPr>
            <a:defRPr sz="2000" b="1"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cs-CZ"/>
        </a:p>
      </c:txPr>
    </c:legend>
    <c:plotVisOnly val="1"/>
    <c:dispBlanksAs val="gap"/>
    <c:showDLblsOverMax val="0"/>
  </c:chart>
  <c:spPr>
    <a:solidFill>
      <a:schemeClr val="bg2"/>
    </a:solidFill>
    <a:ln w="9525" cap="flat" cmpd="sng" algn="ctr">
      <a:solidFill>
        <a:schemeClr val="tx1"/>
      </a:solidFill>
      <a:round/>
    </a:ln>
    <a:effectLst/>
  </c:spPr>
  <c:txPr>
    <a:bodyPr/>
    <a:lstStyle/>
    <a:p>
      <a:pPr algn="just">
        <a:defRPr/>
      </a:pPr>
      <a:endParaRPr lang="cs-CZ"/>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cs-CZ" sz="1400" b="1" i="0" u="none" strike="noStrike" cap="none" spc="0" baseline="0" dirty="0">
                <a:ln w="0"/>
                <a:solidFill>
                  <a:schemeClr val="tx1"/>
                </a:solidFill>
                <a:effectLst>
                  <a:outerShdw blurRad="38100" dist="19050" dir="2700000" algn="tl" rotWithShape="0">
                    <a:schemeClr val="dk1">
                      <a:alpha val="40000"/>
                    </a:schemeClr>
                  </a:outerShdw>
                </a:effectLst>
              </a:rPr>
              <a:t>Používáš některé zkratky nebo určitá pravidla při využití generativní umělé inteligence? (Použití "")</a:t>
            </a:r>
            <a:endParaRPr lang="en-US" sz="1400" b="1" cap="none" spc="0" dirty="0">
              <a:ln w="0"/>
              <a:solidFill>
                <a:schemeClr val="tx1"/>
              </a:solidFill>
              <a:effectLst>
                <a:outerShdw blurRad="38100" dist="19050" dir="2700000" algn="tl" rotWithShape="0">
                  <a:schemeClr val="dk1">
                    <a:alpha val="40000"/>
                  </a:schemeClr>
                </a:outerShdw>
              </a:effectLst>
            </a:endParaRPr>
          </a:p>
        </c:rich>
      </c:tx>
      <c:layout>
        <c:manualLayout>
          <c:xMode val="edge"/>
          <c:yMode val="edge"/>
          <c:x val="1.5858052060727091E-2"/>
          <c:y val="2.5735294117647058E-2"/>
        </c:manualLayout>
      </c:layout>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50405906257534128"/>
          <c:y val="0.20906090782769801"/>
          <c:w val="0.43330916244447054"/>
          <c:h val="0.67793278138026847"/>
        </c:manualLayout>
      </c:layout>
      <c:pieChart>
        <c:varyColors val="1"/>
        <c:ser>
          <c:idx val="0"/>
          <c:order val="0"/>
          <c:tx>
            <c:strRef>
              <c:f>Graf!$B$150</c:f>
              <c:strCache>
                <c:ptCount val="1"/>
                <c:pt idx="0">
                  <c:v>Počet</c:v>
                </c:pt>
              </c:strCache>
            </c:strRef>
          </c:tx>
          <c:spPr>
            <a:ln w="6350">
              <a:solidFill>
                <a:schemeClr val="tx1"/>
              </a:solidFill>
            </a:ln>
          </c:spPr>
          <c:dPt>
            <c:idx val="0"/>
            <c:bubble3D val="0"/>
            <c:spPr>
              <a:solidFill>
                <a:schemeClr val="accent1"/>
              </a:solidFill>
              <a:ln w="6350">
                <a:solidFill>
                  <a:schemeClr val="tx1"/>
                </a:solidFill>
              </a:ln>
              <a:effectLst/>
            </c:spPr>
            <c:extLst>
              <c:ext xmlns:c16="http://schemas.microsoft.com/office/drawing/2014/chart" uri="{C3380CC4-5D6E-409C-BE32-E72D297353CC}">
                <c16:uniqueId val="{00000001-FF12-4D56-AE07-5D08AB054E82}"/>
              </c:ext>
            </c:extLst>
          </c:dPt>
          <c:dPt>
            <c:idx val="1"/>
            <c:bubble3D val="0"/>
            <c:spPr>
              <a:solidFill>
                <a:schemeClr val="accent2"/>
              </a:solidFill>
              <a:ln w="6350">
                <a:solidFill>
                  <a:schemeClr val="tx1"/>
                </a:solidFill>
              </a:ln>
              <a:effectLst/>
            </c:spPr>
            <c:extLst>
              <c:ext xmlns:c16="http://schemas.microsoft.com/office/drawing/2014/chart" uri="{C3380CC4-5D6E-409C-BE32-E72D297353CC}">
                <c16:uniqueId val="{00000003-FF12-4D56-AE07-5D08AB054E82}"/>
              </c:ext>
            </c:extLst>
          </c:dPt>
          <c:dPt>
            <c:idx val="2"/>
            <c:bubble3D val="0"/>
            <c:spPr>
              <a:solidFill>
                <a:schemeClr val="accent3"/>
              </a:solidFill>
              <a:ln w="6350">
                <a:solidFill>
                  <a:schemeClr val="tx1"/>
                </a:solidFill>
              </a:ln>
              <a:effectLst/>
            </c:spPr>
            <c:extLst>
              <c:ext xmlns:c16="http://schemas.microsoft.com/office/drawing/2014/chart" uri="{C3380CC4-5D6E-409C-BE32-E72D297353CC}">
                <c16:uniqueId val="{00000005-FF12-4D56-AE07-5D08AB054E82}"/>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cs-CZ"/>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Graf!$A$151:$A$153</c:f>
              <c:strCache>
                <c:ptCount val="3"/>
                <c:pt idx="0">
                  <c:v>Ano</c:v>
                </c:pt>
                <c:pt idx="1">
                  <c:v>Ne</c:v>
                </c:pt>
                <c:pt idx="2">
                  <c:v>Ne, ale slyšel jsem o jejich používání.</c:v>
                </c:pt>
              </c:strCache>
            </c:strRef>
          </c:cat>
          <c:val>
            <c:numRef>
              <c:f>Graf!$B$151:$B$153</c:f>
              <c:numCache>
                <c:formatCode>General</c:formatCode>
                <c:ptCount val="3"/>
                <c:pt idx="0">
                  <c:v>1</c:v>
                </c:pt>
                <c:pt idx="1">
                  <c:v>11</c:v>
                </c:pt>
                <c:pt idx="2">
                  <c:v>7</c:v>
                </c:pt>
              </c:numCache>
            </c:numRef>
          </c:val>
          <c:extLst>
            <c:ext xmlns:c16="http://schemas.microsoft.com/office/drawing/2014/chart" uri="{C3380CC4-5D6E-409C-BE32-E72D297353CC}">
              <c16:uniqueId val="{00000006-FF12-4D56-AE07-5D08AB054E82}"/>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32022290412227883"/>
          <c:w val="0.32052393408322916"/>
          <c:h val="0.5971010884668827"/>
        </c:manualLayout>
      </c:layout>
      <c:overlay val="0"/>
      <c:spPr>
        <a:noFill/>
        <a:ln>
          <a:noFill/>
        </a:ln>
        <a:effectLst/>
      </c:spPr>
      <c:txPr>
        <a:bodyPr rot="0" spcFirstLastPara="1" vertOverflow="ellipsis" vert="horz" wrap="square" anchor="ctr" anchorCtr="1"/>
        <a:lstStyle/>
        <a:p>
          <a:pPr>
            <a:defRPr sz="1600" b="1"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cs-CZ"/>
        </a:p>
      </c:txPr>
    </c:legend>
    <c:plotVisOnly val="1"/>
    <c:dispBlanksAs val="gap"/>
    <c:showDLblsOverMax val="0"/>
  </c:chart>
  <c:spPr>
    <a:solidFill>
      <a:schemeClr val="bg2"/>
    </a:solidFill>
    <a:ln w="9525" cap="flat" cmpd="sng" algn="ctr">
      <a:solidFill>
        <a:schemeClr val="tx1"/>
      </a:solidFill>
      <a:round/>
    </a:ln>
    <a:effectLst/>
  </c:spPr>
  <c:txPr>
    <a:bodyPr/>
    <a:lstStyle/>
    <a:p>
      <a:pPr>
        <a:defRPr/>
      </a:pPr>
      <a:endParaRPr lang="cs-CZ"/>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cs-CZ" b="1" cap="none" spc="0" dirty="0">
                <a:ln w="0"/>
                <a:solidFill>
                  <a:schemeClr val="tx1"/>
                </a:solidFill>
                <a:effectLst>
                  <a:outerShdw blurRad="38100" dist="19050" dir="2700000" algn="tl" rotWithShape="0">
                    <a:schemeClr val="dk1">
                      <a:alpha val="40000"/>
                    </a:schemeClr>
                  </a:outerShdw>
                </a:effectLst>
              </a:rPr>
              <a:t>Využíváš placené verze chatbotů?</a:t>
            </a:r>
            <a:endParaRPr lang="en-US" b="1" cap="none" spc="0" dirty="0">
              <a:ln w="0"/>
              <a:solidFill>
                <a:schemeClr val="tx1"/>
              </a:solidFill>
              <a:effectLst>
                <a:outerShdw blurRad="38100" dist="19050" dir="2700000" algn="tl" rotWithShape="0">
                  <a:schemeClr val="dk1">
                    <a:alpha val="40000"/>
                  </a:schemeClr>
                </a:outerShdw>
              </a:effectLst>
            </a:endParaRPr>
          </a:p>
        </c:rich>
      </c:tx>
      <c:layout>
        <c:manualLayout>
          <c:xMode val="edge"/>
          <c:yMode val="edge"/>
          <c:x val="2.5133921485572214E-2"/>
          <c:y val="3.875817276466767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52634898839279964"/>
          <c:y val="7.8240947968874375E-2"/>
          <c:w val="0.45359705771756303"/>
          <c:h val="0.88572732664927667"/>
        </c:manualLayout>
      </c:layout>
      <c:pieChart>
        <c:varyColors val="1"/>
        <c:ser>
          <c:idx val="0"/>
          <c:order val="0"/>
          <c:tx>
            <c:strRef>
              <c:f>Graf!$B$170</c:f>
              <c:strCache>
                <c:ptCount val="1"/>
                <c:pt idx="0">
                  <c:v>Počet</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52A-4965-A22F-BD9C8C9651C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52A-4965-A22F-BD9C8C9651C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52A-4965-A22F-BD9C8C9651C2}"/>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cs-CZ"/>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Graf!$A$171:$A$173</c:f>
              <c:strCache>
                <c:ptCount val="3"/>
                <c:pt idx="0">
                  <c:v>Nikdy jsem nevyužil.</c:v>
                </c:pt>
                <c:pt idx="1">
                  <c:v>Nikdy jsem nevyužil, ale plánuji využít.</c:v>
                </c:pt>
                <c:pt idx="2">
                  <c:v>Ano, používám, z důvodu…</c:v>
                </c:pt>
              </c:strCache>
            </c:strRef>
          </c:cat>
          <c:val>
            <c:numRef>
              <c:f>Graf!$B$171:$B$173</c:f>
              <c:numCache>
                <c:formatCode>General</c:formatCode>
                <c:ptCount val="3"/>
                <c:pt idx="0">
                  <c:v>9</c:v>
                </c:pt>
                <c:pt idx="1">
                  <c:v>3</c:v>
                </c:pt>
                <c:pt idx="2">
                  <c:v>7</c:v>
                </c:pt>
              </c:numCache>
            </c:numRef>
          </c:val>
          <c:extLst>
            <c:ext xmlns:c16="http://schemas.microsoft.com/office/drawing/2014/chart" uri="{C3380CC4-5D6E-409C-BE32-E72D297353CC}">
              <c16:uniqueId val="{00000006-052A-4965-A22F-BD9C8C9651C2}"/>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4.1398537405219516E-4"/>
          <c:y val="0.31573760554232516"/>
          <c:w val="0.51646203410003266"/>
          <c:h val="0.59627798224723971"/>
        </c:manualLayout>
      </c:layout>
      <c:overlay val="0"/>
      <c:spPr>
        <a:noFill/>
        <a:ln>
          <a:noFill/>
        </a:ln>
        <a:effectLst/>
      </c:spPr>
      <c:txPr>
        <a:bodyPr rot="0" spcFirstLastPara="1" vertOverflow="ellipsis" vert="horz" wrap="square" anchor="ctr" anchorCtr="1"/>
        <a:lstStyle/>
        <a:p>
          <a:pPr>
            <a:defRPr sz="1600" b="1"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cs-CZ"/>
        </a:p>
      </c:txPr>
    </c:legend>
    <c:plotVisOnly val="1"/>
    <c:dispBlanksAs val="gap"/>
    <c:showDLblsOverMax val="0"/>
  </c:chart>
  <c:spPr>
    <a:solidFill>
      <a:schemeClr val="bg2"/>
    </a:solidFill>
    <a:ln w="9525" cap="flat" cmpd="sng" algn="ctr">
      <a:solidFill>
        <a:schemeClr val="tx1"/>
      </a:solidFill>
      <a:round/>
    </a:ln>
    <a:effectLst/>
  </c:spPr>
  <c:txPr>
    <a:bodyPr/>
    <a:lstStyle/>
    <a:p>
      <a:pPr>
        <a:defRPr/>
      </a:pPr>
      <a:endParaRPr lang="cs-CZ"/>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cs-CZ" sz="1800" b="1" i="0" u="none" strike="noStrike" cap="none" spc="0" baseline="0" dirty="0">
                <a:ln w="0"/>
                <a:solidFill>
                  <a:schemeClr val="tx1"/>
                </a:solidFill>
                <a:effectLst>
                  <a:outerShdw blurRad="38100" dist="19050" dir="2700000" algn="tl" rotWithShape="0">
                    <a:schemeClr val="dk1">
                      <a:alpha val="40000"/>
                    </a:schemeClr>
                  </a:outerShdw>
                </a:effectLst>
              </a:rPr>
              <a:t>Jaké typy AI používáš při testu nejvíce?</a:t>
            </a:r>
            <a:endParaRPr lang="en-US" sz="1800" b="1" cap="none" spc="0" dirty="0">
              <a:ln w="0"/>
              <a:solidFill>
                <a:schemeClr val="tx1"/>
              </a:solidFill>
              <a:effectLst>
                <a:outerShdw blurRad="38100" dist="19050" dir="2700000" algn="tl" rotWithShape="0">
                  <a:schemeClr val="dk1">
                    <a:alpha val="40000"/>
                  </a:schemeClr>
                </a:outerShdw>
              </a:effectLst>
            </a:endParaRPr>
          </a:p>
        </c:rich>
      </c:tx>
      <c:layout>
        <c:manualLayout>
          <c:xMode val="edge"/>
          <c:yMode val="edge"/>
          <c:x val="6.1062132447043151E-2"/>
          <c:y val="1.7655271007623898E-3"/>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51318888356679637"/>
          <c:y val="0.13679620042735705"/>
          <c:w val="0.45469524930666816"/>
          <c:h val="0.63233486854950793"/>
        </c:manualLayout>
      </c:layout>
      <c:pieChart>
        <c:varyColors val="1"/>
        <c:ser>
          <c:idx val="0"/>
          <c:order val="0"/>
          <c:tx>
            <c:strRef>
              <c:f>Graf!$B$229</c:f>
              <c:strCache>
                <c:ptCount val="1"/>
                <c:pt idx="0">
                  <c:v>Počet</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A88-4E21-828F-AB3C15DC03E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A88-4E21-828F-AB3C15DC03E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A88-4E21-828F-AB3C15DC03E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9A88-4E21-828F-AB3C15DC03EA}"/>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9A88-4E21-828F-AB3C15DC03EA}"/>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9A88-4E21-828F-AB3C15DC03EA}"/>
              </c:ext>
            </c:extLst>
          </c:dPt>
          <c:dPt>
            <c:idx val="6"/>
            <c:bubble3D val="0"/>
            <c:spPr>
              <a:solidFill>
                <a:schemeClr val="accent1">
                  <a:lumMod val="60000"/>
                </a:schemeClr>
              </a:solidFill>
              <a:ln w="19050">
                <a:solidFill>
                  <a:schemeClr val="lt1"/>
                </a:solidFill>
              </a:ln>
              <a:effectLst>
                <a:outerShdw blurRad="50800" dist="50800" dir="5400000" algn="ctr" rotWithShape="0">
                  <a:schemeClr val="bg1"/>
                </a:outerShdw>
              </a:effectLst>
            </c:spPr>
            <c:extLst>
              <c:ext xmlns:c16="http://schemas.microsoft.com/office/drawing/2014/chart" uri="{C3380CC4-5D6E-409C-BE32-E72D297353CC}">
                <c16:uniqueId val="{0000000D-9A88-4E21-828F-AB3C15DC03EA}"/>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cs-CZ"/>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Graf!$A$230:$A$236</c:f>
              <c:strCache>
                <c:ptCount val="7"/>
                <c:pt idx="0">
                  <c:v>Google Gemini</c:v>
                </c:pt>
                <c:pt idx="1">
                  <c:v>ChatGPT</c:v>
                </c:pt>
                <c:pt idx="2">
                  <c:v>ChatGBT</c:v>
                </c:pt>
                <c:pt idx="3">
                  <c:v>ChatGPT + DeepSeek</c:v>
                </c:pt>
                <c:pt idx="4">
                  <c:v>Microsoft Copilot</c:v>
                </c:pt>
                <c:pt idx="5">
                  <c:v>Nevyužívám AI při testu.</c:v>
                </c:pt>
                <c:pt idx="6">
                  <c:v>Blackbox</c:v>
                </c:pt>
              </c:strCache>
            </c:strRef>
          </c:cat>
          <c:val>
            <c:numRef>
              <c:f>Graf!$B$230:$B$236</c:f>
              <c:numCache>
                <c:formatCode>General</c:formatCode>
                <c:ptCount val="7"/>
                <c:pt idx="0">
                  <c:v>2</c:v>
                </c:pt>
                <c:pt idx="1">
                  <c:v>11</c:v>
                </c:pt>
                <c:pt idx="2">
                  <c:v>2</c:v>
                </c:pt>
                <c:pt idx="3">
                  <c:v>1</c:v>
                </c:pt>
                <c:pt idx="6">
                  <c:v>1</c:v>
                </c:pt>
              </c:numCache>
            </c:numRef>
          </c:val>
          <c:extLst>
            <c:ext xmlns:c16="http://schemas.microsoft.com/office/drawing/2014/chart" uri="{C3380CC4-5D6E-409C-BE32-E72D297353CC}">
              <c16:uniqueId val="{0000000E-9A88-4E21-828F-AB3C15DC03EA}"/>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7.2026375576515833E-3"/>
          <c:y val="0.19790780812977113"/>
          <c:w val="0.48833801842353264"/>
          <c:h val="0.71964693856455375"/>
        </c:manualLayout>
      </c:layout>
      <c:overlay val="0"/>
      <c:spPr>
        <a:noFill/>
        <a:ln>
          <a:noFill/>
        </a:ln>
        <a:effectLst/>
      </c:spPr>
      <c:txPr>
        <a:bodyPr rot="0" spcFirstLastPara="1" vertOverflow="ellipsis" vert="horz" wrap="square" anchor="ctr" anchorCtr="1"/>
        <a:lstStyle/>
        <a:p>
          <a:pPr>
            <a:defRPr sz="1800" b="1"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cs-CZ"/>
        </a:p>
      </c:txPr>
    </c:legend>
    <c:plotVisOnly val="1"/>
    <c:dispBlanksAs val="gap"/>
    <c:showDLblsOverMax val="0"/>
  </c:chart>
  <c:spPr>
    <a:solidFill>
      <a:schemeClr val="bg2"/>
    </a:solidFill>
    <a:ln w="9525" cap="flat" cmpd="sng" algn="ctr">
      <a:solidFill>
        <a:schemeClr val="tx1"/>
      </a:solidFill>
      <a:round/>
    </a:ln>
    <a:effectLst/>
  </c:spPr>
  <c:txPr>
    <a:bodyPr/>
    <a:lstStyle/>
    <a:p>
      <a:pPr>
        <a:defRPr/>
      </a:pPr>
      <a:endParaRPr lang="cs-CZ"/>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cs-CZ" sz="1800" b="1" i="0" cap="none" spc="0" dirty="0">
                <a:ln w="0"/>
                <a:solidFill>
                  <a:schemeClr val="tx1"/>
                </a:solidFill>
                <a:effectLst>
                  <a:outerShdw blurRad="38100" dist="19050" dir="2700000" algn="tl" rotWithShape="0">
                    <a:schemeClr val="dk1">
                      <a:alpha val="40000"/>
                    </a:schemeClr>
                  </a:outerShdw>
                </a:effectLst>
              </a:rPr>
              <a:t>Jak</a:t>
            </a:r>
            <a:r>
              <a:rPr lang="cs-CZ" sz="1800" b="1" i="0" cap="none" spc="0" baseline="0" dirty="0">
                <a:ln w="0"/>
                <a:solidFill>
                  <a:schemeClr val="tx1"/>
                </a:solidFill>
                <a:effectLst>
                  <a:outerShdw blurRad="38100" dist="19050" dir="2700000" algn="tl" rotWithShape="0">
                    <a:schemeClr val="dk1">
                      <a:alpha val="40000"/>
                    </a:schemeClr>
                  </a:outerShdw>
                </a:effectLst>
              </a:rPr>
              <a:t> často potřebuješ tyto nástroje při programování ? </a:t>
            </a:r>
            <a:endParaRPr lang="cs-CZ" sz="1800" b="1" i="0" cap="none" spc="0" dirty="0">
              <a:ln w="0"/>
              <a:solidFill>
                <a:schemeClr val="tx1"/>
              </a:solidFill>
              <a:effectLst>
                <a:outerShdw blurRad="38100" dist="19050" dir="2700000" algn="tl" rotWithShape="0">
                  <a:schemeClr val="dk1">
                    <a:alpha val="40000"/>
                  </a:schemeClr>
                </a:outerShdw>
              </a:effectLst>
            </a:endParaRPr>
          </a:p>
        </c:rich>
      </c:tx>
      <c:layout>
        <c:manualLayout>
          <c:xMode val="edge"/>
          <c:yMode val="edge"/>
          <c:x val="0.19028483593752701"/>
          <c:y val="1.8365359823751244E-3"/>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cs-CZ"/>
        </a:p>
      </c:txPr>
    </c:title>
    <c:autoTitleDeleted val="0"/>
    <c:plotArea>
      <c:layout>
        <c:manualLayout>
          <c:layoutTarget val="inner"/>
          <c:xMode val="edge"/>
          <c:yMode val="edge"/>
          <c:x val="0.58345919999419638"/>
          <c:y val="0.18808706789392374"/>
          <c:w val="0.39963179337509958"/>
          <c:h val="0.65269563037956757"/>
        </c:manualLayout>
      </c:layout>
      <c:pieChart>
        <c:varyColors val="1"/>
        <c:ser>
          <c:idx val="0"/>
          <c:order val="0"/>
          <c:spPr>
            <a:ln w="6350">
              <a:solidFill>
                <a:schemeClr val="tx1"/>
              </a:solidFill>
            </a:ln>
          </c:spPr>
          <c:dPt>
            <c:idx val="0"/>
            <c:bubble3D val="0"/>
            <c:spPr>
              <a:solidFill>
                <a:schemeClr val="accent1"/>
              </a:solidFill>
              <a:ln w="6350">
                <a:solidFill>
                  <a:schemeClr val="tx1"/>
                </a:solidFill>
              </a:ln>
              <a:effectLst/>
            </c:spPr>
            <c:extLst>
              <c:ext xmlns:c16="http://schemas.microsoft.com/office/drawing/2014/chart" uri="{C3380CC4-5D6E-409C-BE32-E72D297353CC}">
                <c16:uniqueId val="{00000001-0585-4536-A600-6510285102B0}"/>
              </c:ext>
            </c:extLst>
          </c:dPt>
          <c:dPt>
            <c:idx val="1"/>
            <c:bubble3D val="0"/>
            <c:spPr>
              <a:solidFill>
                <a:schemeClr val="accent2"/>
              </a:solidFill>
              <a:ln w="6350">
                <a:solidFill>
                  <a:schemeClr val="tx1"/>
                </a:solidFill>
              </a:ln>
              <a:effectLst/>
            </c:spPr>
            <c:extLst>
              <c:ext xmlns:c16="http://schemas.microsoft.com/office/drawing/2014/chart" uri="{C3380CC4-5D6E-409C-BE32-E72D297353CC}">
                <c16:uniqueId val="{00000003-0585-4536-A600-6510285102B0}"/>
              </c:ext>
            </c:extLst>
          </c:dPt>
          <c:dPt>
            <c:idx val="2"/>
            <c:bubble3D val="0"/>
            <c:spPr>
              <a:solidFill>
                <a:schemeClr val="accent3"/>
              </a:solidFill>
              <a:ln w="6350">
                <a:solidFill>
                  <a:schemeClr val="tx1"/>
                </a:solidFill>
              </a:ln>
              <a:effectLst/>
            </c:spPr>
            <c:extLst>
              <c:ext xmlns:c16="http://schemas.microsoft.com/office/drawing/2014/chart" uri="{C3380CC4-5D6E-409C-BE32-E72D297353CC}">
                <c16:uniqueId val="{00000005-0585-4536-A600-6510285102B0}"/>
              </c:ext>
            </c:extLst>
          </c:dPt>
          <c:dPt>
            <c:idx val="3"/>
            <c:bubble3D val="0"/>
            <c:spPr>
              <a:solidFill>
                <a:schemeClr val="accent4"/>
              </a:solidFill>
              <a:ln w="6350">
                <a:solidFill>
                  <a:schemeClr val="tx1"/>
                </a:solidFill>
              </a:ln>
              <a:effectLst/>
            </c:spPr>
            <c:extLst>
              <c:ext xmlns:c16="http://schemas.microsoft.com/office/drawing/2014/chart" uri="{C3380CC4-5D6E-409C-BE32-E72D297353CC}">
                <c16:uniqueId val="{00000007-0585-4536-A600-6510285102B0}"/>
              </c:ext>
            </c:extLst>
          </c:dPt>
          <c:dPt>
            <c:idx val="4"/>
            <c:bubble3D val="0"/>
            <c:spPr>
              <a:solidFill>
                <a:schemeClr val="accent5"/>
              </a:solidFill>
              <a:ln w="6350">
                <a:solidFill>
                  <a:schemeClr val="tx1"/>
                </a:solidFill>
              </a:ln>
              <a:effectLst/>
            </c:spPr>
            <c:extLst>
              <c:ext xmlns:c16="http://schemas.microsoft.com/office/drawing/2014/chart" uri="{C3380CC4-5D6E-409C-BE32-E72D297353CC}">
                <c16:uniqueId val="{00000009-0585-4536-A600-6510285102B0}"/>
              </c:ext>
            </c:extLst>
          </c:dPt>
          <c:dPt>
            <c:idx val="5"/>
            <c:bubble3D val="0"/>
            <c:spPr>
              <a:solidFill>
                <a:schemeClr val="accent6"/>
              </a:solidFill>
              <a:ln w="6350">
                <a:solidFill>
                  <a:schemeClr val="tx1"/>
                </a:solidFill>
              </a:ln>
              <a:effectLst/>
            </c:spPr>
            <c:extLst>
              <c:ext xmlns:c16="http://schemas.microsoft.com/office/drawing/2014/chart" uri="{C3380CC4-5D6E-409C-BE32-E72D297353CC}">
                <c16:uniqueId val="{0000000B-0585-4536-A600-6510285102B0}"/>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cs-CZ"/>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Odpovědi!$A$2:$A$7</c:f>
              <c:strCache>
                <c:ptCount val="6"/>
                <c:pt idx="0">
                  <c:v>Vždy když si nevím rady, tak použiju AI.</c:v>
                </c:pt>
                <c:pt idx="1">
                  <c:v>Neobejdu se bez AI, programuji pouze s AI.</c:v>
                </c:pt>
                <c:pt idx="2">
                  <c:v>AI využívám, jen na začátku programování pro sestavení algoritmu.</c:v>
                </c:pt>
                <c:pt idx="3">
                  <c:v>U zkoušky na dodělání canvusu. Viz. pozice textu v kolečku u pokladny.</c:v>
                </c:pt>
                <c:pt idx="4">
                  <c:v>Záleží co programuji, využívám AI i k organizaci práce apod.</c:v>
                </c:pt>
                <c:pt idx="5">
                  <c:v>Při testech a při zkoušce AI využiji, ...</c:v>
                </c:pt>
              </c:strCache>
            </c:strRef>
          </c:cat>
          <c:val>
            <c:numRef>
              <c:f>Odpovědi!$B$2:$B$7</c:f>
              <c:numCache>
                <c:formatCode>General</c:formatCode>
                <c:ptCount val="6"/>
                <c:pt idx="0">
                  <c:v>11</c:v>
                </c:pt>
                <c:pt idx="1">
                  <c:v>3</c:v>
                </c:pt>
                <c:pt idx="2">
                  <c:v>1</c:v>
                </c:pt>
                <c:pt idx="3">
                  <c:v>1</c:v>
                </c:pt>
                <c:pt idx="4">
                  <c:v>1</c:v>
                </c:pt>
                <c:pt idx="5">
                  <c:v>1</c:v>
                </c:pt>
              </c:numCache>
            </c:numRef>
          </c:val>
          <c:extLst>
            <c:ext xmlns:c16="http://schemas.microsoft.com/office/drawing/2014/chart" uri="{C3380CC4-5D6E-409C-BE32-E72D297353CC}">
              <c16:uniqueId val="{0000000C-0585-4536-A600-6510285102B0}"/>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16903768282842965"/>
          <c:w val="0.55692705078531857"/>
          <c:h val="0.80491844848153427"/>
        </c:manualLayout>
      </c:layout>
      <c:overlay val="0"/>
      <c:spPr>
        <a:noFill/>
        <a:ln>
          <a:noFill/>
        </a:ln>
        <a:effectLst/>
      </c:spPr>
      <c:txPr>
        <a:bodyPr rot="0" spcFirstLastPara="1" vertOverflow="ellipsis" vert="horz" wrap="square" anchor="ctr" anchorCtr="1"/>
        <a:lstStyle/>
        <a:p>
          <a:pPr algn="just">
            <a:defRPr sz="1400" b="1"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cs-CZ"/>
        </a:p>
      </c:txPr>
    </c:legend>
    <c:plotVisOnly val="1"/>
    <c:dispBlanksAs val="gap"/>
    <c:showDLblsOverMax val="0"/>
  </c:chart>
  <c:spPr>
    <a:solidFill>
      <a:schemeClr val="bg2"/>
    </a:solidFill>
    <a:ln w="9525" cap="flat" cmpd="sng" algn="ctr">
      <a:solidFill>
        <a:schemeClr val="tx1"/>
      </a:solidFill>
      <a:round/>
    </a:ln>
    <a:effectLst/>
  </c:spPr>
  <c:txPr>
    <a:bodyPr/>
    <a:lstStyle/>
    <a:p>
      <a:pPr>
        <a:defRPr/>
      </a:pPr>
      <a:endParaRPr lang="cs-CZ"/>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t>Generování celých funkcí</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cs-CZ"/>
        </a:p>
      </c:txPr>
    </c:title>
    <c:autoTitleDeleted val="0"/>
    <c:plotArea>
      <c:layout>
        <c:manualLayout>
          <c:layoutTarget val="inner"/>
          <c:xMode val="edge"/>
          <c:yMode val="edge"/>
          <c:x val="0.28748443093671322"/>
          <c:y val="0.13520039999446423"/>
          <c:w val="0.45576252223444819"/>
          <c:h val="0.7352059357588735"/>
        </c:manualLayout>
      </c:layout>
      <c:pieChart>
        <c:varyColors val="1"/>
        <c:ser>
          <c:idx val="0"/>
          <c:order val="0"/>
          <c:tx>
            <c:strRef>
              <c:f>Graf!$L$326</c:f>
              <c:strCache>
                <c:ptCount val="1"/>
                <c:pt idx="0">
                  <c:v>Generování celých funkcí</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D25-4D13-A6AC-AF5A9061E843}"/>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7D25-4D13-A6AC-AF5A9061E843}"/>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cs-CZ"/>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Graf!$M$325:$N$325</c:f>
              <c:strCache>
                <c:ptCount val="2"/>
                <c:pt idx="0">
                  <c:v>Spíš ano </c:v>
                </c:pt>
                <c:pt idx="1">
                  <c:v>Spíš ne</c:v>
                </c:pt>
              </c:strCache>
            </c:strRef>
          </c:cat>
          <c:val>
            <c:numRef>
              <c:f>Graf!$M$326:$N$326</c:f>
              <c:numCache>
                <c:formatCode>General</c:formatCode>
                <c:ptCount val="2"/>
                <c:pt idx="0">
                  <c:v>9</c:v>
                </c:pt>
                <c:pt idx="1">
                  <c:v>10</c:v>
                </c:pt>
              </c:numCache>
            </c:numRef>
          </c:val>
          <c:extLst>
            <c:ext xmlns:c16="http://schemas.microsoft.com/office/drawing/2014/chart" uri="{C3380CC4-5D6E-409C-BE32-E72D297353CC}">
              <c16:uniqueId val="{00000004-7D25-4D13-A6AC-AF5A9061E843}"/>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chart>
  <c:spPr>
    <a:solidFill>
      <a:schemeClr val="bg2"/>
    </a:solidFill>
    <a:ln>
      <a:solidFill>
        <a:schemeClr val="tx1"/>
      </a:solidFill>
    </a:ln>
    <a:effectLst/>
  </c:spPr>
  <c:txPr>
    <a:bodyPr/>
    <a:lstStyle/>
    <a:p>
      <a:pPr>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rtl="0">
              <a:defRPr sz="1200"/>
            </a:lvl1pPr>
          </a:lstStyle>
          <a:p>
            <a:pPr rtl="0"/>
            <a:endParaRPr lang="cs-CZ" dirty="0"/>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l" rtl="0">
              <a:defRPr sz="1200"/>
            </a:lvl1pPr>
          </a:lstStyle>
          <a:p>
            <a:pPr algn="r" rtl="0"/>
            <a:fld id="{D92DAF1D-8F38-49AC-B404-1337A10650DD}" type="datetime1">
              <a:rPr lang="cs-CZ" smtClean="0"/>
              <a:t>28.04.2025</a:t>
            </a:fld>
            <a:endParaRPr lang="cs-CZ" dirty="0"/>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rtl="0">
              <a:defRPr sz="1200"/>
            </a:lvl1pPr>
          </a:lstStyle>
          <a:p>
            <a:pPr rtl="0"/>
            <a:endParaRPr lang="cs-CZ" dirty="0"/>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l" rtl="0">
              <a:defRPr sz="1200"/>
            </a:lvl1pPr>
          </a:lstStyle>
          <a:p>
            <a:pPr algn="r" rtl="0"/>
            <a:fld id="{79429053-DC2A-4342-ADD4-2FD729D91E2C}" type="slidenum">
              <a:rPr lang="cs-CZ" smtClean="0"/>
              <a:pPr algn="r" rtl="0"/>
              <a:t>‹#›</a:t>
            </a:fld>
            <a:endParaRPr lang="cs-CZ" dirty="0"/>
          </a:p>
        </p:txBody>
      </p:sp>
    </p:spTree>
    <p:extLst>
      <p:ext uri="{BB962C8B-B14F-4D97-AF65-F5344CB8AC3E}">
        <p14:creationId xmlns:p14="http://schemas.microsoft.com/office/powerpoint/2010/main" val="42320457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rtl="0">
              <a:defRPr sz="1200"/>
            </a:lvl1pPr>
          </a:lstStyle>
          <a:p>
            <a:pPr rtl="0"/>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rtl="0">
              <a:defRPr sz="1200"/>
            </a:lvl1pPr>
          </a:lstStyle>
          <a:p>
            <a:fld id="{2084BE0D-C9E9-4F18-B817-2DBEF890598A}" type="datetime1">
              <a:rPr lang="cs-CZ" smtClean="0"/>
              <a:pPr/>
              <a:t>28.04.2025</a:t>
            </a:fld>
            <a:endParaRPr lang="cs-CZ" dirty="0"/>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rtl="0"/>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dirty="0"/>
              <a:t>Kliknutím lze upravit styly předlohy textu.</a:t>
            </a:r>
          </a:p>
          <a:p>
            <a:pPr lvl="1" rtl="0"/>
            <a:r>
              <a:rPr lang="cs-CZ" dirty="0"/>
              <a:t>Druhá úroveň</a:t>
            </a:r>
          </a:p>
          <a:p>
            <a:pPr lvl="2" rtl="0"/>
            <a:r>
              <a:rPr lang="cs-CZ" dirty="0"/>
              <a:t>Třetí úroveň</a:t>
            </a:r>
          </a:p>
          <a:p>
            <a:pPr lvl="3" rtl="0"/>
            <a:r>
              <a:rPr lang="cs-CZ" dirty="0"/>
              <a:t>Čtvrtá úroveň</a:t>
            </a:r>
          </a:p>
          <a:p>
            <a:pPr lvl="4" rtl="0"/>
            <a:r>
              <a:rPr lang="cs-CZ" dirty="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a:defRPr sz="1200"/>
            </a:lvl1pPr>
          </a:lstStyle>
          <a:p>
            <a:pPr rtl="0"/>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l" rtl="0">
              <a:defRPr sz="1200"/>
            </a:lvl1pPr>
          </a:lstStyle>
          <a:p>
            <a:pPr algn="r"/>
            <a:fld id="{3EBA5BD7-F043-4D1B-AA17-CD412FC534DE}" type="slidenum">
              <a:rPr lang="cs-CZ" smtClean="0"/>
              <a:pPr algn="r"/>
              <a:t>‹#›</a:t>
            </a:fld>
            <a:endParaRPr lang="cs-CZ" dirty="0"/>
          </a:p>
        </p:txBody>
      </p:sp>
    </p:spTree>
    <p:extLst>
      <p:ext uri="{BB962C8B-B14F-4D97-AF65-F5344CB8AC3E}">
        <p14:creationId xmlns:p14="http://schemas.microsoft.com/office/powerpoint/2010/main" val="27670578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lgn="r"/>
            <a:fld id="{3EBA5BD7-F043-4D1B-AA17-CD412FC534DE}" type="slidenum">
              <a:rPr lang="cs-CZ" smtClean="0"/>
              <a:pPr algn="r"/>
              <a:t>1</a:t>
            </a:fld>
            <a:endParaRPr lang="cs-CZ" dirty="0"/>
          </a:p>
        </p:txBody>
      </p:sp>
    </p:spTree>
    <p:extLst>
      <p:ext uri="{BB962C8B-B14F-4D97-AF65-F5344CB8AC3E}">
        <p14:creationId xmlns:p14="http://schemas.microsoft.com/office/powerpoint/2010/main" val="4524118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lgn="r"/>
            <a:fld id="{3EBA5BD7-F043-4D1B-AA17-CD412FC534DE}" type="slidenum">
              <a:rPr lang="cs-CZ" smtClean="0"/>
              <a:pPr algn="r"/>
              <a:t>2</a:t>
            </a:fld>
            <a:endParaRPr lang="cs-CZ" dirty="0"/>
          </a:p>
        </p:txBody>
      </p:sp>
    </p:spTree>
    <p:extLst>
      <p:ext uri="{BB962C8B-B14F-4D97-AF65-F5344CB8AC3E}">
        <p14:creationId xmlns:p14="http://schemas.microsoft.com/office/powerpoint/2010/main" val="913279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lgn="r"/>
            <a:fld id="{3EBA5BD7-F043-4D1B-AA17-CD412FC534DE}" type="slidenum">
              <a:rPr lang="cs-CZ" smtClean="0"/>
              <a:pPr algn="r"/>
              <a:t>3</a:t>
            </a:fld>
            <a:endParaRPr lang="cs-CZ" dirty="0"/>
          </a:p>
        </p:txBody>
      </p:sp>
    </p:spTree>
    <p:extLst>
      <p:ext uri="{BB962C8B-B14F-4D97-AF65-F5344CB8AC3E}">
        <p14:creationId xmlns:p14="http://schemas.microsoft.com/office/powerpoint/2010/main" val="27014529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ázku snímku 1"/>
          <p:cNvSpPr>
            <a:spLocks noGrp="1" noRot="1" noChangeAspect="1"/>
          </p:cNvSpPr>
          <p:nvPr>
            <p:ph type="sldImg"/>
          </p:nvPr>
        </p:nvSpPr>
        <p:spPr/>
      </p:sp>
      <p:sp>
        <p:nvSpPr>
          <p:cNvPr id="3" name="Zástupný symbol pro poznámky 2"/>
          <p:cNvSpPr>
            <a:spLocks noGrp="1"/>
          </p:cNvSpPr>
          <p:nvPr>
            <p:ph type="body" idx="1"/>
          </p:nvPr>
        </p:nvSpPr>
        <p:spPr/>
        <p:txBody>
          <a:bodyPr rtlCol="0"/>
          <a:lstStyle/>
          <a:p>
            <a:pPr rtl="0"/>
            <a:endParaRPr lang="cs-CZ" dirty="0"/>
          </a:p>
        </p:txBody>
      </p:sp>
      <p:sp>
        <p:nvSpPr>
          <p:cNvPr id="4" name="Zástupný symbol pro číslo snímku 3"/>
          <p:cNvSpPr>
            <a:spLocks noGrp="1"/>
          </p:cNvSpPr>
          <p:nvPr>
            <p:ph type="sldNum" sz="quarter" idx="10"/>
          </p:nvPr>
        </p:nvSpPr>
        <p:spPr/>
        <p:txBody>
          <a:bodyPr rtlCol="0"/>
          <a:lstStyle/>
          <a:p>
            <a:pPr algn="r" rtl="0"/>
            <a:fld id="{3EBA5BD7-F043-4D1B-AA17-CD412FC534DE}" type="slidenum">
              <a:rPr lang="cs-CZ" smtClean="0"/>
              <a:pPr algn="r" rtl="0"/>
              <a:t>6</a:t>
            </a:fld>
            <a:endParaRPr lang="cs-CZ" dirty="0"/>
          </a:p>
        </p:txBody>
      </p:sp>
    </p:spTree>
    <p:extLst>
      <p:ext uri="{BB962C8B-B14F-4D97-AF65-F5344CB8AC3E}">
        <p14:creationId xmlns:p14="http://schemas.microsoft.com/office/powerpoint/2010/main" val="4117229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algn="r"/>
            <a:fld id="{3EBA5BD7-F043-4D1B-AA17-CD412FC534DE}" type="slidenum">
              <a:rPr lang="cs-CZ" smtClean="0"/>
              <a:pPr algn="r"/>
              <a:t>7</a:t>
            </a:fld>
            <a:endParaRPr lang="cs-CZ" dirty="0"/>
          </a:p>
        </p:txBody>
      </p:sp>
    </p:spTree>
    <p:extLst>
      <p:ext uri="{BB962C8B-B14F-4D97-AF65-F5344CB8AC3E}">
        <p14:creationId xmlns:p14="http://schemas.microsoft.com/office/powerpoint/2010/main" val="5281391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algn="r"/>
            <a:fld id="{3EBA5BD7-F043-4D1B-AA17-CD412FC534DE}" type="slidenum">
              <a:rPr lang="cs-CZ" smtClean="0"/>
              <a:pPr algn="r"/>
              <a:t>14</a:t>
            </a:fld>
            <a:endParaRPr lang="cs-CZ" dirty="0"/>
          </a:p>
        </p:txBody>
      </p:sp>
    </p:spTree>
    <p:extLst>
      <p:ext uri="{BB962C8B-B14F-4D97-AF65-F5344CB8AC3E}">
        <p14:creationId xmlns:p14="http://schemas.microsoft.com/office/powerpoint/2010/main" val="985643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grpSp>
        <p:nvGrpSpPr>
          <p:cNvPr id="21" name="úhlopříčky"/>
          <p:cNvGrpSpPr/>
          <p:nvPr/>
        </p:nvGrpSpPr>
        <p:grpSpPr>
          <a:xfrm>
            <a:off x="7516443" y="4145281"/>
            <a:ext cx="4686117" cy="2731407"/>
            <a:chOff x="5638800" y="3108960"/>
            <a:chExt cx="3515503" cy="2048555"/>
          </a:xfrm>
        </p:grpSpPr>
        <p:cxnSp>
          <p:nvCxnSpPr>
            <p:cNvPr id="14" name="Přímá spojnice 13"/>
            <p:cNvCxnSpPr/>
            <p:nvPr/>
          </p:nvCxnSpPr>
          <p:spPr>
            <a:xfrm flipV="1">
              <a:off x="5638800" y="3108960"/>
              <a:ext cx="3515503" cy="2037116"/>
            </a:xfrm>
            <a:prstGeom prst="line">
              <a:avLst/>
            </a:pr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7" name="Přímá spojnice 16"/>
            <p:cNvCxnSpPr/>
            <p:nvPr/>
          </p:nvCxnSpPr>
          <p:spPr>
            <a:xfrm flipV="1">
              <a:off x="6004643" y="3333750"/>
              <a:ext cx="3149660" cy="1823765"/>
            </a:xfrm>
            <a:prstGeom prst="line">
              <a:avLst/>
            </a:pr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9" name="Přímá spojnice 18"/>
            <p:cNvCxnSpPr/>
            <p:nvPr/>
          </p:nvCxnSpPr>
          <p:spPr>
            <a:xfrm flipV="1">
              <a:off x="6388342" y="3549891"/>
              <a:ext cx="2765961" cy="1600149"/>
            </a:xfrm>
            <a:prstGeom prst="line">
              <a:avLst/>
            </a:pr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grpSp>
      <p:grpSp>
        <p:nvGrpSpPr>
          <p:cNvPr id="12" name="řádky dole"/>
          <p:cNvGrpSpPr/>
          <p:nvPr/>
        </p:nvGrpSpPr>
        <p:grpSpPr>
          <a:xfrm>
            <a:off x="-8916" y="6057149"/>
            <a:ext cx="5498726" cy="820207"/>
            <a:chOff x="-6689" y="4553748"/>
            <a:chExt cx="4125119" cy="615155"/>
          </a:xfrm>
        </p:grpSpPr>
        <p:sp>
          <p:nvSpPr>
            <p:cNvPr id="9" name="Volný tvar 8"/>
            <p:cNvSpPr/>
            <p:nvPr/>
          </p:nvSpPr>
          <p:spPr>
            <a:xfrm rot="16200000">
              <a:off x="1754302" y="2802395"/>
              <a:ext cx="612775" cy="411548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4115481 h 4115481"/>
                <a:gd name="connsiteX1" fmla="*/ 612775 w 612775"/>
                <a:gd name="connsiteY1" fmla="*/ 3180443 h 4115481"/>
                <a:gd name="connsiteX2" fmla="*/ 612775 w 612775"/>
                <a:gd name="connsiteY2" fmla="*/ 0 h 4115481"/>
              </a:gdLst>
              <a:ahLst/>
              <a:cxnLst>
                <a:cxn ang="0">
                  <a:pos x="connsiteX0" y="connsiteY0"/>
                </a:cxn>
                <a:cxn ang="0">
                  <a:pos x="connsiteX1" y="connsiteY1"/>
                </a:cxn>
                <a:cxn ang="0">
                  <a:pos x="connsiteX2" y="connsiteY2"/>
                </a:cxn>
              </a:cxnLst>
              <a:rect l="l" t="t" r="r" b="b"/>
              <a:pathLst>
                <a:path w="612775" h="4115481">
                  <a:moveTo>
                    <a:pt x="0" y="4115481"/>
                  </a:moveTo>
                  <a:lnTo>
                    <a:pt x="612775" y="3180443"/>
                  </a:lnTo>
                  <a:lnTo>
                    <a:pt x="612775" y="0"/>
                  </a:lnTo>
                </a:path>
              </a:pathLst>
            </a:cu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lang="cs-CZ" dirty="0"/>
            </a:p>
          </p:txBody>
        </p:sp>
        <p:sp>
          <p:nvSpPr>
            <p:cNvPr id="10" name="Volný tvar 9"/>
            <p:cNvSpPr/>
            <p:nvPr/>
          </p:nvSpPr>
          <p:spPr>
            <a:xfrm rot="16200000">
              <a:off x="1604659" y="3152814"/>
              <a:ext cx="410751" cy="3621427"/>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202024 w 612775"/>
                <a:gd name="connsiteY1" fmla="*/ 3607676 h 3919538"/>
                <a:gd name="connsiteX2" fmla="*/ 612775 w 612775"/>
                <a:gd name="connsiteY2" fmla="*/ 2984500 h 3919538"/>
                <a:gd name="connsiteX3" fmla="*/ 612775 w 612775"/>
                <a:gd name="connsiteY3" fmla="*/ 0 h 3919538"/>
                <a:gd name="connsiteX0" fmla="*/ 0 w 410751"/>
                <a:gd name="connsiteY0" fmla="*/ 3607676 h 3607676"/>
                <a:gd name="connsiteX1" fmla="*/ 410751 w 410751"/>
                <a:gd name="connsiteY1" fmla="*/ 2984500 h 3607676"/>
                <a:gd name="connsiteX2" fmla="*/ 410751 w 410751"/>
                <a:gd name="connsiteY2" fmla="*/ 0 h 3607676"/>
                <a:gd name="connsiteX0" fmla="*/ 0 w 410751"/>
                <a:gd name="connsiteY0" fmla="*/ 3607676 h 3607676"/>
                <a:gd name="connsiteX1" fmla="*/ 410751 w 410751"/>
                <a:gd name="connsiteY1" fmla="*/ 2984500 h 3607676"/>
                <a:gd name="connsiteX2" fmla="*/ 409575 w 410751"/>
                <a:gd name="connsiteY2" fmla="*/ 185820 h 3607676"/>
                <a:gd name="connsiteX3" fmla="*/ 410751 w 410751"/>
                <a:gd name="connsiteY3" fmla="*/ 0 h 3607676"/>
                <a:gd name="connsiteX0" fmla="*/ 0 w 410751"/>
                <a:gd name="connsiteY0" fmla="*/ 3421856 h 3421856"/>
                <a:gd name="connsiteX1" fmla="*/ 410751 w 410751"/>
                <a:gd name="connsiteY1" fmla="*/ 2798680 h 3421856"/>
                <a:gd name="connsiteX2" fmla="*/ 409575 w 410751"/>
                <a:gd name="connsiteY2" fmla="*/ 0 h 3421856"/>
                <a:gd name="connsiteX0" fmla="*/ 0 w 410751"/>
                <a:gd name="connsiteY0" fmla="*/ 3614170 h 3614170"/>
                <a:gd name="connsiteX1" fmla="*/ 410751 w 410751"/>
                <a:gd name="connsiteY1" fmla="*/ 2990994 h 3614170"/>
                <a:gd name="connsiteX2" fmla="*/ 405947 w 410751"/>
                <a:gd name="connsiteY2" fmla="*/ 0 h 3614170"/>
                <a:gd name="connsiteX0" fmla="*/ 0 w 410751"/>
                <a:gd name="connsiteY0" fmla="*/ 3621427 h 3621427"/>
                <a:gd name="connsiteX1" fmla="*/ 410751 w 410751"/>
                <a:gd name="connsiteY1" fmla="*/ 2998251 h 3621427"/>
                <a:gd name="connsiteX2" fmla="*/ 405947 w 410751"/>
                <a:gd name="connsiteY2" fmla="*/ 0 h 3621427"/>
              </a:gdLst>
              <a:ahLst/>
              <a:cxnLst>
                <a:cxn ang="0">
                  <a:pos x="connsiteX0" y="connsiteY0"/>
                </a:cxn>
                <a:cxn ang="0">
                  <a:pos x="connsiteX1" y="connsiteY1"/>
                </a:cxn>
                <a:cxn ang="0">
                  <a:pos x="connsiteX2" y="connsiteY2"/>
                </a:cxn>
              </a:cxnLst>
              <a:rect l="l" t="t" r="r" b="b"/>
              <a:pathLst>
                <a:path w="410751" h="3621427">
                  <a:moveTo>
                    <a:pt x="0" y="3621427"/>
                  </a:moveTo>
                  <a:lnTo>
                    <a:pt x="410751" y="2998251"/>
                  </a:lnTo>
                  <a:cubicBezTo>
                    <a:pt x="410359" y="2065358"/>
                    <a:pt x="406339" y="932893"/>
                    <a:pt x="405947" y="0"/>
                  </a:cubicBezTo>
                </a:path>
              </a:pathLst>
            </a:cu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lang="cs-CZ" dirty="0"/>
            </a:p>
          </p:txBody>
        </p:sp>
        <p:sp>
          <p:nvSpPr>
            <p:cNvPr id="11" name="Volný tvar 10"/>
            <p:cNvSpPr/>
            <p:nvPr/>
          </p:nvSpPr>
          <p:spPr>
            <a:xfrm rot="16200000">
              <a:off x="1462308" y="3453376"/>
              <a:ext cx="241768" cy="317976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373856 w 612775"/>
                <a:gd name="connsiteY1" fmla="*/ 3344891 h 3919538"/>
                <a:gd name="connsiteX2" fmla="*/ 612775 w 612775"/>
                <a:gd name="connsiteY2" fmla="*/ 2984500 h 3919538"/>
                <a:gd name="connsiteX3" fmla="*/ 612775 w 612775"/>
                <a:gd name="connsiteY3" fmla="*/ 0 h 3919538"/>
                <a:gd name="connsiteX0" fmla="*/ 0 w 238919"/>
                <a:gd name="connsiteY0" fmla="*/ 3344891 h 3344891"/>
                <a:gd name="connsiteX1" fmla="*/ 238919 w 238919"/>
                <a:gd name="connsiteY1" fmla="*/ 2984500 h 3344891"/>
                <a:gd name="connsiteX2" fmla="*/ 238919 w 238919"/>
                <a:gd name="connsiteY2" fmla="*/ 0 h 3344891"/>
                <a:gd name="connsiteX0" fmla="*/ 0 w 238919"/>
                <a:gd name="connsiteY0" fmla="*/ 3344891 h 3344891"/>
                <a:gd name="connsiteX1" fmla="*/ 238919 w 238919"/>
                <a:gd name="connsiteY1" fmla="*/ 2984500 h 3344891"/>
                <a:gd name="connsiteX2" fmla="*/ 238125 w 238919"/>
                <a:gd name="connsiteY2" fmla="*/ 368330 h 3344891"/>
                <a:gd name="connsiteX3" fmla="*/ 238919 w 238919"/>
                <a:gd name="connsiteY3" fmla="*/ 0 h 3344891"/>
                <a:gd name="connsiteX0" fmla="*/ 0 w 238919"/>
                <a:gd name="connsiteY0" fmla="*/ 2976561 h 2976561"/>
                <a:gd name="connsiteX1" fmla="*/ 238919 w 238919"/>
                <a:gd name="connsiteY1" fmla="*/ 2616170 h 2976561"/>
                <a:gd name="connsiteX2" fmla="*/ 238125 w 238919"/>
                <a:gd name="connsiteY2" fmla="*/ 0 h 2976561"/>
                <a:gd name="connsiteX0" fmla="*/ 0 w 241768"/>
                <a:gd name="connsiteY0" fmla="*/ 3179761 h 3179761"/>
                <a:gd name="connsiteX1" fmla="*/ 238919 w 241768"/>
                <a:gd name="connsiteY1" fmla="*/ 2819370 h 3179761"/>
                <a:gd name="connsiteX2" fmla="*/ 241754 w 241768"/>
                <a:gd name="connsiteY2" fmla="*/ 0 h 3179761"/>
              </a:gdLst>
              <a:ahLst/>
              <a:cxnLst>
                <a:cxn ang="0">
                  <a:pos x="connsiteX0" y="connsiteY0"/>
                </a:cxn>
                <a:cxn ang="0">
                  <a:pos x="connsiteX1" y="connsiteY1"/>
                </a:cxn>
                <a:cxn ang="0">
                  <a:pos x="connsiteX2" y="connsiteY2"/>
                </a:cxn>
              </a:cxnLst>
              <a:rect l="l" t="t" r="r" b="b"/>
              <a:pathLst>
                <a:path w="241768" h="3179761">
                  <a:moveTo>
                    <a:pt x="0" y="3179761"/>
                  </a:moveTo>
                  <a:lnTo>
                    <a:pt x="238919" y="2819370"/>
                  </a:lnTo>
                  <a:cubicBezTo>
                    <a:pt x="238654" y="1947313"/>
                    <a:pt x="242019" y="872057"/>
                    <a:pt x="241754" y="0"/>
                  </a:cubicBezTo>
                </a:path>
              </a:pathLst>
            </a:cu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lang="cs-CZ" dirty="0"/>
            </a:p>
          </p:txBody>
        </p:sp>
      </p:grpSp>
      <p:sp>
        <p:nvSpPr>
          <p:cNvPr id="2" name="Nadpis 1"/>
          <p:cNvSpPr>
            <a:spLocks noGrp="1"/>
          </p:cNvSpPr>
          <p:nvPr>
            <p:ph type="ctrTitle"/>
          </p:nvPr>
        </p:nvSpPr>
        <p:spPr>
          <a:xfrm>
            <a:off x="1625176" y="584200"/>
            <a:ext cx="8735325" cy="2000251"/>
          </a:xfrm>
        </p:spPr>
        <p:txBody>
          <a:bodyPr rtlCol="0">
            <a:normAutofit/>
          </a:bodyPr>
          <a:lstStyle>
            <a:lvl1pPr algn="l" rtl="0">
              <a:defRPr sz="5400"/>
            </a:lvl1pPr>
          </a:lstStyle>
          <a:p>
            <a:pPr rtl="0"/>
            <a:r>
              <a:rPr lang="cs-CZ"/>
              <a:t>Kliknutím lze upravit styl.</a:t>
            </a:r>
            <a:endParaRPr lang="cs-CZ" dirty="0"/>
          </a:p>
        </p:txBody>
      </p:sp>
      <p:sp>
        <p:nvSpPr>
          <p:cNvPr id="3" name="Podnadpis 2"/>
          <p:cNvSpPr>
            <a:spLocks noGrp="1"/>
          </p:cNvSpPr>
          <p:nvPr>
            <p:ph type="subTitle" idx="1" hasCustomPrompt="1"/>
          </p:nvPr>
        </p:nvSpPr>
        <p:spPr>
          <a:xfrm>
            <a:off x="1625176" y="2616200"/>
            <a:ext cx="8735325" cy="1752600"/>
          </a:xfrm>
        </p:spPr>
        <p:txBody>
          <a:bodyPr rtlCol="0">
            <a:normAutofit/>
          </a:bodyPr>
          <a:lstStyle>
            <a:lvl1pPr marL="0" indent="0" algn="l" rtl="0">
              <a:spcBef>
                <a:spcPts val="0"/>
              </a:spcBef>
              <a:buNone/>
              <a:defRPr sz="2800" cap="all" spc="200" baseline="0">
                <a:solidFill>
                  <a:schemeClr val="accent1"/>
                </a:solidFill>
              </a:defRPr>
            </a:lvl1pPr>
            <a:lvl2pPr marL="609493" indent="0" algn="ctr" rtl="0">
              <a:buNone/>
              <a:defRPr>
                <a:solidFill>
                  <a:schemeClr val="tx1">
                    <a:tint val="75000"/>
                  </a:schemeClr>
                </a:solidFill>
              </a:defRPr>
            </a:lvl2pPr>
            <a:lvl3pPr marL="1218987" indent="0" algn="ctr" rtl="0">
              <a:buNone/>
              <a:defRPr>
                <a:solidFill>
                  <a:schemeClr val="tx1">
                    <a:tint val="75000"/>
                  </a:schemeClr>
                </a:solidFill>
              </a:defRPr>
            </a:lvl3pPr>
            <a:lvl4pPr marL="1828480" indent="0" algn="ctr" rtl="0">
              <a:buNone/>
              <a:defRPr>
                <a:solidFill>
                  <a:schemeClr val="tx1">
                    <a:tint val="75000"/>
                  </a:schemeClr>
                </a:solidFill>
              </a:defRPr>
            </a:lvl4pPr>
            <a:lvl5pPr marL="2437973" indent="0" algn="ctr" rtl="0">
              <a:buNone/>
              <a:defRPr>
                <a:solidFill>
                  <a:schemeClr val="tx1">
                    <a:tint val="75000"/>
                  </a:schemeClr>
                </a:solidFill>
              </a:defRPr>
            </a:lvl5pPr>
            <a:lvl6pPr marL="3047467" indent="0" algn="ctr" rtl="0">
              <a:buNone/>
              <a:defRPr>
                <a:solidFill>
                  <a:schemeClr val="tx1">
                    <a:tint val="75000"/>
                  </a:schemeClr>
                </a:solidFill>
              </a:defRPr>
            </a:lvl6pPr>
            <a:lvl7pPr marL="3656960" indent="0" algn="ctr" rtl="0">
              <a:buNone/>
              <a:defRPr>
                <a:solidFill>
                  <a:schemeClr val="tx1">
                    <a:tint val="75000"/>
                  </a:schemeClr>
                </a:solidFill>
              </a:defRPr>
            </a:lvl7pPr>
            <a:lvl8pPr marL="4266453" indent="0" algn="ctr" rtl="0">
              <a:buNone/>
              <a:defRPr>
                <a:solidFill>
                  <a:schemeClr val="tx1">
                    <a:tint val="75000"/>
                  </a:schemeClr>
                </a:solidFill>
              </a:defRPr>
            </a:lvl8pPr>
            <a:lvl9pPr marL="4875947" indent="0" algn="ctr" rtl="0">
              <a:buNone/>
              <a:defRPr>
                <a:solidFill>
                  <a:schemeClr val="tx1">
                    <a:tint val="75000"/>
                  </a:schemeClr>
                </a:solidFill>
              </a:defRPr>
            </a:lvl9pPr>
          </a:lstStyle>
          <a:p>
            <a:r>
              <a:rPr lang="cs-CZ" dirty="0"/>
              <a:t>Kliknutím lze upravit styl předlohy.</a:t>
            </a:r>
          </a:p>
        </p:txBody>
      </p:sp>
      <p:sp>
        <p:nvSpPr>
          <p:cNvPr id="22" name="Zástupný symbol pro datum 21"/>
          <p:cNvSpPr>
            <a:spLocks noGrp="1"/>
          </p:cNvSpPr>
          <p:nvPr>
            <p:ph type="dt" sz="half" idx="10"/>
          </p:nvPr>
        </p:nvSpPr>
        <p:spPr/>
        <p:txBody>
          <a:bodyPr rtlCol="0"/>
          <a:lstStyle>
            <a:lvl1pPr>
              <a:defRPr/>
            </a:lvl1pPr>
          </a:lstStyle>
          <a:p>
            <a:fld id="{933624B7-88E2-4120-AFAD-14AFCE9AD940}" type="datetime1">
              <a:rPr lang="cs-CZ" smtClean="0"/>
              <a:pPr/>
              <a:t>28.04.2025</a:t>
            </a:fld>
            <a:endParaRPr lang="cs-CZ" dirty="0"/>
          </a:p>
        </p:txBody>
      </p:sp>
      <p:sp>
        <p:nvSpPr>
          <p:cNvPr id="23" name="Zástupný symbol pro zápatí 22"/>
          <p:cNvSpPr>
            <a:spLocks noGrp="1"/>
          </p:cNvSpPr>
          <p:nvPr>
            <p:ph type="ftr" sz="quarter" idx="11"/>
          </p:nvPr>
        </p:nvSpPr>
        <p:spPr/>
        <p:txBody>
          <a:bodyPr rtlCol="0"/>
          <a:lstStyle/>
          <a:p>
            <a:pPr rtl="0"/>
            <a:endParaRPr lang="cs-CZ" dirty="0"/>
          </a:p>
        </p:txBody>
      </p:sp>
      <p:sp>
        <p:nvSpPr>
          <p:cNvPr id="24" name="Zástupný symbol pro číslo snímku 23"/>
          <p:cNvSpPr>
            <a:spLocks noGrp="1"/>
          </p:cNvSpPr>
          <p:nvPr>
            <p:ph type="sldNum" sz="quarter" idx="12"/>
          </p:nvPr>
        </p:nvSpPr>
        <p:spPr/>
        <p:txBody>
          <a:bodyPr rtlCol="0"/>
          <a:lstStyle/>
          <a:p>
            <a:pPr rtl="0"/>
            <a:fld id="{C014DD1E-5D91-48A3-AD6D-45FBA980D106}" type="slidenum">
              <a:rPr lang="cs-CZ" smtClean="0"/>
              <a:t>‹#›</a:t>
            </a:fld>
            <a:endParaRPr lang="cs-CZ" dirty="0"/>
          </a:p>
        </p:txBody>
      </p:sp>
    </p:spTree>
    <p:extLst>
      <p:ext uri="{BB962C8B-B14F-4D97-AF65-F5344CB8AC3E}">
        <p14:creationId xmlns:p14="http://schemas.microsoft.com/office/powerpoint/2010/main" val="1847488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lvl1pPr rtl="0">
              <a:defRPr/>
            </a:lvl1pPr>
          </a:lstStyle>
          <a:p>
            <a:pPr rtl="0"/>
            <a:r>
              <a:rPr lang="cs-CZ"/>
              <a:t>Kliknutím lze upravit styl.</a:t>
            </a:r>
            <a:endParaRPr lang="cs-CZ" dirty="0"/>
          </a:p>
        </p:txBody>
      </p:sp>
      <p:sp>
        <p:nvSpPr>
          <p:cNvPr id="3" name="Zástupný symbol pro svislý text 2"/>
          <p:cNvSpPr>
            <a:spLocks noGrp="1"/>
          </p:cNvSpPr>
          <p:nvPr>
            <p:ph type="body" orient="vert" idx="1" hasCustomPrompt="1"/>
          </p:nvPr>
        </p:nvSpPr>
        <p:spPr/>
        <p:txBody>
          <a:bodyPr vert="eaVert" rtlCol="0"/>
          <a:lstStyle>
            <a:lvl5pPr algn="l" rtl="0">
              <a:defRPr/>
            </a:lvl5pPr>
            <a:lvl6pPr algn="l" rtl="0">
              <a:defRPr/>
            </a:lvl6pPr>
            <a:lvl7pPr algn="l" rtl="0">
              <a:defRPr/>
            </a:lvl7pPr>
            <a:lvl8pPr algn="l" rtl="0">
              <a:defRPr baseline="0"/>
            </a:lvl8pPr>
            <a:lvl9pPr algn="l" rtl="0">
              <a:defRPr baseline="0"/>
            </a:lvl9pPr>
          </a:lstStyle>
          <a:p>
            <a:pPr lvl="0" rtl="0"/>
            <a:r>
              <a:rPr lang="cs-CZ" dirty="0"/>
              <a:t>Upravit styly předlohy textu.</a:t>
            </a:r>
          </a:p>
          <a:p>
            <a:pPr lvl="1" rtl="0"/>
            <a:r>
              <a:rPr lang="cs-CZ" dirty="0"/>
              <a:t>Druhá úroveň</a:t>
            </a:r>
          </a:p>
          <a:p>
            <a:pPr lvl="2" rtl="0"/>
            <a:r>
              <a:rPr lang="cs-CZ" dirty="0"/>
              <a:t>Třetí úroveň</a:t>
            </a:r>
          </a:p>
          <a:p>
            <a:pPr lvl="3" rtl="0"/>
            <a:r>
              <a:rPr lang="cs-CZ" dirty="0"/>
              <a:t>Čtvrtá úroveň</a:t>
            </a:r>
          </a:p>
          <a:p>
            <a:pPr lvl="4" rtl="0"/>
            <a:r>
              <a:rPr lang="cs-CZ" dirty="0"/>
              <a:t>Pátá úroveň</a:t>
            </a:r>
          </a:p>
        </p:txBody>
      </p:sp>
      <p:sp>
        <p:nvSpPr>
          <p:cNvPr id="4" name="Zástupný symbol pro datum 3"/>
          <p:cNvSpPr>
            <a:spLocks noGrp="1"/>
          </p:cNvSpPr>
          <p:nvPr>
            <p:ph type="dt" sz="half" idx="10"/>
          </p:nvPr>
        </p:nvSpPr>
        <p:spPr/>
        <p:txBody>
          <a:bodyPr rtlCol="0"/>
          <a:lstStyle>
            <a:lvl1pPr>
              <a:defRPr/>
            </a:lvl1pPr>
          </a:lstStyle>
          <a:p>
            <a:fld id="{0BBA07F0-6680-4943-BD7A-CAE075672D6F}" type="datetime1">
              <a:rPr lang="cs-CZ" smtClean="0"/>
              <a:pPr/>
              <a:t>28.04.2025</a:t>
            </a:fld>
            <a:endParaRPr lang="cs-CZ" dirty="0"/>
          </a:p>
        </p:txBody>
      </p:sp>
      <p:sp>
        <p:nvSpPr>
          <p:cNvPr id="5" name="Zástupný symbol pro zápatí 4"/>
          <p:cNvSpPr>
            <a:spLocks noGrp="1"/>
          </p:cNvSpPr>
          <p:nvPr>
            <p:ph type="ftr" sz="quarter" idx="11"/>
          </p:nvPr>
        </p:nvSpPr>
        <p:spPr/>
        <p:txBody>
          <a:bodyPr rtlCol="0"/>
          <a:lstStyle/>
          <a:p>
            <a:pPr rtl="0"/>
            <a:endParaRPr lang="cs-CZ" dirty="0"/>
          </a:p>
        </p:txBody>
      </p:sp>
      <p:sp>
        <p:nvSpPr>
          <p:cNvPr id="6" name="Zástupný symbol pro číslo snímku 5"/>
          <p:cNvSpPr>
            <a:spLocks noGrp="1"/>
          </p:cNvSpPr>
          <p:nvPr>
            <p:ph type="sldNum" sz="quarter" idx="12"/>
          </p:nvPr>
        </p:nvSpPr>
        <p:spPr/>
        <p:txBody>
          <a:bodyPr rtlCol="0"/>
          <a:lstStyle/>
          <a:p>
            <a:pPr rtl="0"/>
            <a:fld id="{C014DD1E-5D91-48A3-AD6D-45FBA980D106}" type="slidenum">
              <a:rPr lang="cs-CZ" smtClean="0"/>
              <a:t>‹#›</a:t>
            </a:fld>
            <a:endParaRPr lang="cs-CZ" dirty="0"/>
          </a:p>
        </p:txBody>
      </p:sp>
    </p:spTree>
    <p:extLst>
      <p:ext uri="{BB962C8B-B14F-4D97-AF65-F5344CB8AC3E}">
        <p14:creationId xmlns:p14="http://schemas.microsoft.com/office/powerpoint/2010/main" val="1996675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36898" y="584200"/>
            <a:ext cx="2742486" cy="5588000"/>
          </a:xfrm>
        </p:spPr>
        <p:txBody>
          <a:bodyPr vert="eaVert" rtlCol="0"/>
          <a:lstStyle>
            <a:lvl1pPr rtl="0">
              <a:defRPr/>
            </a:lvl1pPr>
          </a:lstStyle>
          <a:p>
            <a:pPr rtl="0"/>
            <a:r>
              <a:rPr lang="cs-CZ"/>
              <a:t>Kliknutím lze upravit styl.</a:t>
            </a:r>
            <a:endParaRPr lang="cs-CZ" dirty="0"/>
          </a:p>
        </p:txBody>
      </p:sp>
      <p:sp>
        <p:nvSpPr>
          <p:cNvPr id="3" name="Zástupný symbol pro svislý text 2"/>
          <p:cNvSpPr>
            <a:spLocks noGrp="1"/>
          </p:cNvSpPr>
          <p:nvPr>
            <p:ph type="body" orient="vert" idx="1" hasCustomPrompt="1"/>
          </p:nvPr>
        </p:nvSpPr>
        <p:spPr>
          <a:xfrm>
            <a:off x="1218882" y="584200"/>
            <a:ext cx="7414869" cy="5588000"/>
          </a:xfrm>
        </p:spPr>
        <p:txBody>
          <a:bodyPr vert="eaVert" rtlCol="0"/>
          <a:lstStyle>
            <a:lvl5pPr algn="l" rtl="0">
              <a:defRPr/>
            </a:lvl5pPr>
            <a:lvl6pPr algn="l" rtl="0">
              <a:defRPr/>
            </a:lvl6pPr>
            <a:lvl7pPr algn="l" rtl="0">
              <a:defRPr/>
            </a:lvl7pPr>
            <a:lvl8pPr algn="l" rtl="0">
              <a:defRPr/>
            </a:lvl8pPr>
            <a:lvl9pPr algn="l" rtl="0">
              <a:defRPr/>
            </a:lvl9pPr>
          </a:lstStyle>
          <a:p>
            <a:pPr lvl="0" rtl="0"/>
            <a:r>
              <a:rPr lang="cs-CZ" dirty="0"/>
              <a:t>Upravit styly předlohy textu.</a:t>
            </a:r>
          </a:p>
          <a:p>
            <a:pPr lvl="1" rtl="0"/>
            <a:r>
              <a:rPr lang="cs-CZ" dirty="0"/>
              <a:t>Druhá úroveň</a:t>
            </a:r>
          </a:p>
          <a:p>
            <a:pPr lvl="2" rtl="0"/>
            <a:r>
              <a:rPr lang="cs-CZ" dirty="0"/>
              <a:t>Třetí úroveň</a:t>
            </a:r>
          </a:p>
          <a:p>
            <a:pPr lvl="3" rtl="0"/>
            <a:r>
              <a:rPr lang="cs-CZ" dirty="0"/>
              <a:t>Čtvrtá úroveň</a:t>
            </a:r>
          </a:p>
          <a:p>
            <a:pPr lvl="4" rtl="0"/>
            <a:r>
              <a:rPr lang="cs-CZ" dirty="0"/>
              <a:t>Pátá úroveň</a:t>
            </a:r>
          </a:p>
        </p:txBody>
      </p:sp>
      <p:sp>
        <p:nvSpPr>
          <p:cNvPr id="4" name="Zástupný symbol pro datum 3"/>
          <p:cNvSpPr>
            <a:spLocks noGrp="1"/>
          </p:cNvSpPr>
          <p:nvPr>
            <p:ph type="dt" sz="half" idx="10"/>
          </p:nvPr>
        </p:nvSpPr>
        <p:spPr/>
        <p:txBody>
          <a:bodyPr rtlCol="0"/>
          <a:lstStyle>
            <a:lvl1pPr>
              <a:defRPr/>
            </a:lvl1pPr>
          </a:lstStyle>
          <a:p>
            <a:fld id="{BABB6AFB-FD75-4ED4-B0A1-06DAC4B142EF}" type="datetime1">
              <a:rPr lang="cs-CZ" smtClean="0"/>
              <a:pPr/>
              <a:t>28.04.2025</a:t>
            </a:fld>
            <a:endParaRPr lang="cs-CZ" dirty="0"/>
          </a:p>
        </p:txBody>
      </p:sp>
      <p:sp>
        <p:nvSpPr>
          <p:cNvPr id="5" name="Zástupný symbol pro zápatí 4"/>
          <p:cNvSpPr>
            <a:spLocks noGrp="1"/>
          </p:cNvSpPr>
          <p:nvPr>
            <p:ph type="ftr" sz="quarter" idx="11"/>
          </p:nvPr>
        </p:nvSpPr>
        <p:spPr/>
        <p:txBody>
          <a:bodyPr rtlCol="0"/>
          <a:lstStyle/>
          <a:p>
            <a:pPr rtl="0"/>
            <a:endParaRPr lang="cs-CZ" dirty="0"/>
          </a:p>
        </p:txBody>
      </p:sp>
      <p:sp>
        <p:nvSpPr>
          <p:cNvPr id="6" name="Zástupný symbol pro číslo snímku 5"/>
          <p:cNvSpPr>
            <a:spLocks noGrp="1"/>
          </p:cNvSpPr>
          <p:nvPr>
            <p:ph type="sldNum" sz="quarter" idx="12"/>
          </p:nvPr>
        </p:nvSpPr>
        <p:spPr/>
        <p:txBody>
          <a:bodyPr rtlCol="0"/>
          <a:lstStyle/>
          <a:p>
            <a:pPr rtl="0"/>
            <a:fld id="{C014DD1E-5D91-48A3-AD6D-45FBA980D106}" type="slidenum">
              <a:rPr lang="cs-CZ" smtClean="0"/>
              <a:t>‹#›</a:t>
            </a:fld>
            <a:endParaRPr lang="cs-CZ" dirty="0"/>
          </a:p>
        </p:txBody>
      </p:sp>
    </p:spTree>
    <p:extLst>
      <p:ext uri="{BB962C8B-B14F-4D97-AF65-F5344CB8AC3E}">
        <p14:creationId xmlns:p14="http://schemas.microsoft.com/office/powerpoint/2010/main" val="595886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lvl1pPr rtl="0">
              <a:defRPr/>
            </a:lvl1pPr>
          </a:lstStyle>
          <a:p>
            <a:pPr rtl="0"/>
            <a:r>
              <a:rPr lang="cs-CZ"/>
              <a:t>Kliknutím lze upravit styl.</a:t>
            </a:r>
            <a:endParaRPr lang="cs-CZ" dirty="0"/>
          </a:p>
        </p:txBody>
      </p:sp>
      <p:sp>
        <p:nvSpPr>
          <p:cNvPr id="3" name="Zástupný symbol pro obsah 2"/>
          <p:cNvSpPr>
            <a:spLocks noGrp="1"/>
          </p:cNvSpPr>
          <p:nvPr>
            <p:ph idx="1" hasCustomPrompt="1"/>
          </p:nvPr>
        </p:nvSpPr>
        <p:spPr/>
        <p:txBody>
          <a:bodyPr rtlCol="0"/>
          <a:lstStyle>
            <a:lvl5pPr algn="l" rtl="0">
              <a:defRPr/>
            </a:lvl5pPr>
            <a:lvl6pPr algn="l" rtl="0">
              <a:defRPr/>
            </a:lvl6pPr>
            <a:lvl7pPr algn="l" rtl="0">
              <a:defRPr/>
            </a:lvl7pPr>
            <a:lvl8pPr algn="l" rtl="0">
              <a:defRPr/>
            </a:lvl8pPr>
            <a:lvl9pPr algn="l" rtl="0">
              <a:defRPr/>
            </a:lvl9pPr>
          </a:lstStyle>
          <a:p>
            <a:pPr lvl="0" rtl="0"/>
            <a:r>
              <a:rPr lang="cs-CZ" dirty="0"/>
              <a:t>Upravit styly předlohy textu.</a:t>
            </a:r>
          </a:p>
          <a:p>
            <a:pPr lvl="1" rtl="0"/>
            <a:r>
              <a:rPr lang="cs-CZ" dirty="0"/>
              <a:t>Druhá úroveň</a:t>
            </a:r>
          </a:p>
          <a:p>
            <a:pPr lvl="2" rtl="0"/>
            <a:r>
              <a:rPr lang="cs-CZ" dirty="0"/>
              <a:t>Třetí úroveň</a:t>
            </a:r>
          </a:p>
          <a:p>
            <a:pPr lvl="3" rtl="0"/>
            <a:r>
              <a:rPr lang="cs-CZ" dirty="0"/>
              <a:t>Čtvrtá úroveň</a:t>
            </a:r>
          </a:p>
          <a:p>
            <a:pPr lvl="4" rtl="0"/>
            <a:r>
              <a:rPr lang="cs-CZ" dirty="0"/>
              <a:t>Pátá úroveň</a:t>
            </a:r>
          </a:p>
        </p:txBody>
      </p:sp>
      <p:sp>
        <p:nvSpPr>
          <p:cNvPr id="4" name="Zástupný symbol pro datum 3"/>
          <p:cNvSpPr>
            <a:spLocks noGrp="1"/>
          </p:cNvSpPr>
          <p:nvPr>
            <p:ph type="dt" sz="half" idx="10"/>
          </p:nvPr>
        </p:nvSpPr>
        <p:spPr/>
        <p:txBody>
          <a:bodyPr rtlCol="0"/>
          <a:lstStyle>
            <a:lvl1pPr>
              <a:defRPr/>
            </a:lvl1pPr>
          </a:lstStyle>
          <a:p>
            <a:fld id="{0ABC4919-B29C-4171-8AC2-52CB8E2BF1DE}" type="datetime1">
              <a:rPr lang="cs-CZ" smtClean="0"/>
              <a:pPr/>
              <a:t>28.04.2025</a:t>
            </a:fld>
            <a:endParaRPr lang="cs-CZ" dirty="0"/>
          </a:p>
        </p:txBody>
      </p:sp>
      <p:sp>
        <p:nvSpPr>
          <p:cNvPr id="5" name="Zástupný symbol pro zápatí 4"/>
          <p:cNvSpPr>
            <a:spLocks noGrp="1"/>
          </p:cNvSpPr>
          <p:nvPr>
            <p:ph type="ftr" sz="quarter" idx="11"/>
          </p:nvPr>
        </p:nvSpPr>
        <p:spPr/>
        <p:txBody>
          <a:bodyPr rtlCol="0"/>
          <a:lstStyle/>
          <a:p>
            <a:pPr rtl="0"/>
            <a:endParaRPr lang="cs-CZ" dirty="0"/>
          </a:p>
        </p:txBody>
      </p:sp>
      <p:sp>
        <p:nvSpPr>
          <p:cNvPr id="6" name="Zástupný symbol pro číslo snímku 5"/>
          <p:cNvSpPr>
            <a:spLocks noGrp="1"/>
          </p:cNvSpPr>
          <p:nvPr>
            <p:ph type="sldNum" sz="quarter" idx="12"/>
          </p:nvPr>
        </p:nvSpPr>
        <p:spPr/>
        <p:txBody>
          <a:bodyPr rtlCol="0"/>
          <a:lstStyle/>
          <a:p>
            <a:pPr rtl="0"/>
            <a:fld id="{C014DD1E-5D91-48A3-AD6D-45FBA980D106}" type="slidenum">
              <a:rPr lang="cs-CZ" smtClean="0"/>
              <a:t>‹#›</a:t>
            </a:fld>
            <a:endParaRPr lang="cs-CZ" dirty="0"/>
          </a:p>
        </p:txBody>
      </p:sp>
    </p:spTree>
    <p:extLst>
      <p:ext uri="{BB962C8B-B14F-4D97-AF65-F5344CB8AC3E}">
        <p14:creationId xmlns:p14="http://schemas.microsoft.com/office/powerpoint/2010/main" val="1406769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grpSp>
        <p:nvGrpSpPr>
          <p:cNvPr id="11" name="úhlopříčky"/>
          <p:cNvGrpSpPr/>
          <p:nvPr/>
        </p:nvGrpSpPr>
        <p:grpSpPr>
          <a:xfrm>
            <a:off x="7516443" y="4145281"/>
            <a:ext cx="4686117" cy="2731407"/>
            <a:chOff x="5638800" y="3108960"/>
            <a:chExt cx="3515503" cy="2048555"/>
          </a:xfrm>
        </p:grpSpPr>
        <p:cxnSp>
          <p:nvCxnSpPr>
            <p:cNvPr id="12" name="Přímá spojnice 11"/>
            <p:cNvCxnSpPr/>
            <p:nvPr/>
          </p:nvCxnSpPr>
          <p:spPr>
            <a:xfrm flipV="1">
              <a:off x="5638800" y="3108960"/>
              <a:ext cx="3515503" cy="2037116"/>
            </a:xfrm>
            <a:prstGeom prst="line">
              <a:avLst/>
            </a:pr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3" name="Přímá spojnice 12"/>
            <p:cNvCxnSpPr/>
            <p:nvPr/>
          </p:nvCxnSpPr>
          <p:spPr>
            <a:xfrm flipV="1">
              <a:off x="6004643" y="3333750"/>
              <a:ext cx="3149660" cy="1823765"/>
            </a:xfrm>
            <a:prstGeom prst="line">
              <a:avLst/>
            </a:pr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4" name="Přímá spojnice 13"/>
            <p:cNvCxnSpPr/>
            <p:nvPr/>
          </p:nvCxnSpPr>
          <p:spPr>
            <a:xfrm flipV="1">
              <a:off x="6388342" y="3549891"/>
              <a:ext cx="2765961" cy="1600149"/>
            </a:xfrm>
            <a:prstGeom prst="line">
              <a:avLst/>
            </a:pr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grpSp>
      <p:sp>
        <p:nvSpPr>
          <p:cNvPr id="2" name="Nadpis 1"/>
          <p:cNvSpPr>
            <a:spLocks noGrp="1"/>
          </p:cNvSpPr>
          <p:nvPr>
            <p:ph type="title"/>
          </p:nvPr>
        </p:nvSpPr>
        <p:spPr>
          <a:xfrm>
            <a:off x="1625177" y="2209801"/>
            <a:ext cx="8938472" cy="2764335"/>
          </a:xfrm>
        </p:spPr>
        <p:txBody>
          <a:bodyPr rtlCol="0" anchor="b">
            <a:normAutofit/>
          </a:bodyPr>
          <a:lstStyle>
            <a:lvl1pPr algn="l" rtl="0">
              <a:defRPr sz="5400" b="0" cap="none" baseline="0"/>
            </a:lvl1pPr>
          </a:lstStyle>
          <a:p>
            <a:pPr rtl="0"/>
            <a:r>
              <a:rPr lang="cs-CZ"/>
              <a:t>Kliknutím lze upravit styl.</a:t>
            </a:r>
            <a:endParaRPr lang="cs-CZ" dirty="0"/>
          </a:p>
        </p:txBody>
      </p:sp>
      <p:sp>
        <p:nvSpPr>
          <p:cNvPr id="3" name="Zástupný symbol pro text 2"/>
          <p:cNvSpPr>
            <a:spLocks noGrp="1"/>
          </p:cNvSpPr>
          <p:nvPr>
            <p:ph type="body" idx="1" hasCustomPrompt="1"/>
          </p:nvPr>
        </p:nvSpPr>
        <p:spPr>
          <a:xfrm>
            <a:off x="1625176" y="4951266"/>
            <a:ext cx="7069519" cy="1220933"/>
          </a:xfrm>
        </p:spPr>
        <p:txBody>
          <a:bodyPr rtlCol="0" anchor="t">
            <a:normAutofit/>
          </a:bodyPr>
          <a:lstStyle>
            <a:lvl1pPr marL="0" indent="0" algn="l" rtl="0">
              <a:spcBef>
                <a:spcPts val="0"/>
              </a:spcBef>
              <a:buNone/>
              <a:defRPr sz="2800" cap="all" spc="200" baseline="0">
                <a:solidFill>
                  <a:schemeClr val="accent1"/>
                </a:solidFill>
              </a:defRPr>
            </a:lvl1pPr>
            <a:lvl2pPr marL="609493" indent="0" algn="l" rtl="0">
              <a:buNone/>
              <a:defRPr sz="2400">
                <a:solidFill>
                  <a:schemeClr val="tx1">
                    <a:tint val="75000"/>
                  </a:schemeClr>
                </a:solidFill>
              </a:defRPr>
            </a:lvl2pPr>
            <a:lvl3pPr marL="1218987" indent="0" algn="l" rtl="0">
              <a:buNone/>
              <a:defRPr sz="2100">
                <a:solidFill>
                  <a:schemeClr val="tx1">
                    <a:tint val="75000"/>
                  </a:schemeClr>
                </a:solidFill>
              </a:defRPr>
            </a:lvl3pPr>
            <a:lvl4pPr marL="1828480" indent="0" algn="l" rtl="0">
              <a:buNone/>
              <a:defRPr sz="1900">
                <a:solidFill>
                  <a:schemeClr val="tx1">
                    <a:tint val="75000"/>
                  </a:schemeClr>
                </a:solidFill>
              </a:defRPr>
            </a:lvl4pPr>
            <a:lvl5pPr marL="2437973" indent="0" algn="l" rtl="0">
              <a:buNone/>
              <a:defRPr sz="1900">
                <a:solidFill>
                  <a:schemeClr val="tx1">
                    <a:tint val="75000"/>
                  </a:schemeClr>
                </a:solidFill>
              </a:defRPr>
            </a:lvl5pPr>
            <a:lvl6pPr marL="3047467" indent="0" algn="l" rtl="0">
              <a:buNone/>
              <a:defRPr sz="1900">
                <a:solidFill>
                  <a:schemeClr val="tx1">
                    <a:tint val="75000"/>
                  </a:schemeClr>
                </a:solidFill>
              </a:defRPr>
            </a:lvl6pPr>
            <a:lvl7pPr marL="3656960" indent="0" algn="l" rtl="0">
              <a:buNone/>
              <a:defRPr sz="1900">
                <a:solidFill>
                  <a:schemeClr val="tx1">
                    <a:tint val="75000"/>
                  </a:schemeClr>
                </a:solidFill>
              </a:defRPr>
            </a:lvl7pPr>
            <a:lvl8pPr marL="4266453" indent="0" algn="l" rtl="0">
              <a:buNone/>
              <a:defRPr sz="1900">
                <a:solidFill>
                  <a:schemeClr val="tx1">
                    <a:tint val="75000"/>
                  </a:schemeClr>
                </a:solidFill>
              </a:defRPr>
            </a:lvl8pPr>
            <a:lvl9pPr marL="4875947" indent="0" algn="l" rtl="0">
              <a:buNone/>
              <a:defRPr sz="1900">
                <a:solidFill>
                  <a:schemeClr val="tx1">
                    <a:tint val="75000"/>
                  </a:schemeClr>
                </a:solidFill>
              </a:defRPr>
            </a:lvl9pPr>
          </a:lstStyle>
          <a:p>
            <a:pPr lvl="0" rtl="0"/>
            <a:r>
              <a:rPr lang="cs-CZ" dirty="0"/>
              <a:t>Upravit styly předlohy textu.</a:t>
            </a:r>
          </a:p>
        </p:txBody>
      </p:sp>
      <p:sp>
        <p:nvSpPr>
          <p:cNvPr id="4" name="Zástupný symbol pro datum 3"/>
          <p:cNvSpPr>
            <a:spLocks noGrp="1"/>
          </p:cNvSpPr>
          <p:nvPr>
            <p:ph type="dt" sz="half" idx="10"/>
          </p:nvPr>
        </p:nvSpPr>
        <p:spPr/>
        <p:txBody>
          <a:bodyPr rtlCol="0"/>
          <a:lstStyle>
            <a:lvl1pPr>
              <a:defRPr/>
            </a:lvl1pPr>
          </a:lstStyle>
          <a:p>
            <a:fld id="{DF32E52D-1DC2-4D1F-BE8C-CB8F7D7727B2}" type="datetime1">
              <a:rPr lang="cs-CZ" smtClean="0"/>
              <a:pPr/>
              <a:t>28.04.2025</a:t>
            </a:fld>
            <a:endParaRPr lang="cs-CZ" dirty="0"/>
          </a:p>
        </p:txBody>
      </p:sp>
      <p:sp>
        <p:nvSpPr>
          <p:cNvPr id="5" name="Zástupný symbol pro zápatí 4"/>
          <p:cNvSpPr>
            <a:spLocks noGrp="1"/>
          </p:cNvSpPr>
          <p:nvPr>
            <p:ph type="ftr" sz="quarter" idx="11"/>
          </p:nvPr>
        </p:nvSpPr>
        <p:spPr/>
        <p:txBody>
          <a:bodyPr rtlCol="0"/>
          <a:lstStyle/>
          <a:p>
            <a:pPr rtl="0"/>
            <a:endParaRPr lang="cs-CZ" dirty="0"/>
          </a:p>
        </p:txBody>
      </p:sp>
      <p:sp>
        <p:nvSpPr>
          <p:cNvPr id="6" name="Zástupný symbol pro číslo snímku 5"/>
          <p:cNvSpPr>
            <a:spLocks noGrp="1"/>
          </p:cNvSpPr>
          <p:nvPr>
            <p:ph type="sldNum" sz="quarter" idx="12"/>
          </p:nvPr>
        </p:nvSpPr>
        <p:spPr/>
        <p:txBody>
          <a:bodyPr rtlCol="0"/>
          <a:lstStyle/>
          <a:p>
            <a:pPr rtl="0"/>
            <a:fld id="{C014DD1E-5D91-48A3-AD6D-45FBA980D106}" type="slidenum">
              <a:rPr lang="cs-CZ" smtClean="0"/>
              <a:t>‹#›</a:t>
            </a:fld>
            <a:endParaRPr lang="cs-CZ" dirty="0"/>
          </a:p>
        </p:txBody>
      </p:sp>
    </p:spTree>
    <p:extLst>
      <p:ext uri="{BB962C8B-B14F-4D97-AF65-F5344CB8AC3E}">
        <p14:creationId xmlns:p14="http://schemas.microsoft.com/office/powerpoint/2010/main" val="3616330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ě obsahové části">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lvl1pPr rtl="0">
              <a:defRPr/>
            </a:lvl1pPr>
          </a:lstStyle>
          <a:p>
            <a:pPr rtl="0"/>
            <a:r>
              <a:rPr lang="cs-CZ"/>
              <a:t>Kliknutím lze upravit styl.</a:t>
            </a:r>
            <a:endParaRPr lang="cs-CZ" dirty="0"/>
          </a:p>
        </p:txBody>
      </p:sp>
      <p:sp>
        <p:nvSpPr>
          <p:cNvPr id="3" name="Zástupný symbol pro obsah 2"/>
          <p:cNvSpPr>
            <a:spLocks noGrp="1"/>
          </p:cNvSpPr>
          <p:nvPr>
            <p:ph sz="half" idx="1" hasCustomPrompt="1"/>
          </p:nvPr>
        </p:nvSpPr>
        <p:spPr>
          <a:xfrm>
            <a:off x="1218883" y="1706880"/>
            <a:ext cx="5078677" cy="4465320"/>
          </a:xfrm>
        </p:spPr>
        <p:txBody>
          <a:bodyPr rtlCol="0">
            <a:normAutofit/>
          </a:bodyPr>
          <a:lstStyle>
            <a:lvl1pPr algn="l" rtl="0">
              <a:defRPr sz="2800"/>
            </a:lvl1pPr>
            <a:lvl2pPr algn="l" rtl="0">
              <a:defRPr sz="2400"/>
            </a:lvl2pPr>
            <a:lvl3pPr algn="l" rtl="0">
              <a:defRPr sz="2000"/>
            </a:lvl3pPr>
            <a:lvl4pPr algn="l" rtl="0">
              <a:defRPr sz="2000"/>
            </a:lvl4pPr>
            <a:lvl5pPr algn="l" rtl="0">
              <a:defRPr sz="2000"/>
            </a:lvl5pPr>
            <a:lvl6pPr algn="l" rtl="0">
              <a:defRPr sz="2000"/>
            </a:lvl6pPr>
            <a:lvl7pPr algn="l" rtl="0">
              <a:defRPr sz="2000"/>
            </a:lvl7pPr>
            <a:lvl8pPr algn="l" rtl="0">
              <a:defRPr sz="2000" baseline="0"/>
            </a:lvl8pPr>
            <a:lvl9pPr algn="l" rtl="0">
              <a:defRPr sz="2000" baseline="0"/>
            </a:lvl9pPr>
          </a:lstStyle>
          <a:p>
            <a:pPr lvl="0" rtl="0"/>
            <a:r>
              <a:rPr lang="cs-CZ" dirty="0"/>
              <a:t>Upravit styly předlohy textu.</a:t>
            </a:r>
          </a:p>
          <a:p>
            <a:pPr lvl="1" rtl="0"/>
            <a:r>
              <a:rPr lang="cs-CZ" dirty="0"/>
              <a:t>Druhá úroveň</a:t>
            </a:r>
          </a:p>
          <a:p>
            <a:pPr lvl="2" rtl="0"/>
            <a:r>
              <a:rPr lang="cs-CZ" dirty="0"/>
              <a:t>Třetí úroveň</a:t>
            </a:r>
          </a:p>
          <a:p>
            <a:pPr lvl="3" rtl="0"/>
            <a:r>
              <a:rPr lang="cs-CZ" dirty="0"/>
              <a:t>Čtvrtá úroveň</a:t>
            </a:r>
          </a:p>
          <a:p>
            <a:pPr lvl="4" rtl="0"/>
            <a:r>
              <a:rPr lang="cs-CZ" dirty="0"/>
              <a:t>Pátá úroveň</a:t>
            </a:r>
          </a:p>
        </p:txBody>
      </p:sp>
      <p:sp>
        <p:nvSpPr>
          <p:cNvPr id="4" name="Zástupný symbol pro obsah 3"/>
          <p:cNvSpPr>
            <a:spLocks noGrp="1"/>
          </p:cNvSpPr>
          <p:nvPr>
            <p:ph sz="half" idx="2" hasCustomPrompt="1"/>
          </p:nvPr>
        </p:nvSpPr>
        <p:spPr>
          <a:xfrm>
            <a:off x="6500707" y="1706880"/>
            <a:ext cx="5078677" cy="4465320"/>
          </a:xfrm>
        </p:spPr>
        <p:txBody>
          <a:bodyPr rtlCol="0">
            <a:normAutofit/>
          </a:bodyPr>
          <a:lstStyle>
            <a:lvl1pPr algn="l" rtl="0">
              <a:defRPr sz="2800"/>
            </a:lvl1pPr>
            <a:lvl2pPr algn="l" rtl="0">
              <a:defRPr sz="2400"/>
            </a:lvl2pPr>
            <a:lvl3pPr algn="l" rtl="0">
              <a:defRPr sz="2000"/>
            </a:lvl3pPr>
            <a:lvl4pPr algn="l" rtl="0">
              <a:defRPr sz="2000"/>
            </a:lvl4pPr>
            <a:lvl5pPr algn="l" rtl="0">
              <a:defRPr sz="2000"/>
            </a:lvl5pPr>
            <a:lvl6pPr algn="l" rtl="0">
              <a:defRPr sz="2000"/>
            </a:lvl6pPr>
            <a:lvl7pPr algn="l" rtl="0">
              <a:defRPr sz="2000"/>
            </a:lvl7pPr>
            <a:lvl8pPr algn="l" rtl="0">
              <a:defRPr sz="2000"/>
            </a:lvl8pPr>
            <a:lvl9pPr algn="l" rtl="0">
              <a:defRPr sz="2000"/>
            </a:lvl9pPr>
          </a:lstStyle>
          <a:p>
            <a:pPr lvl="0" rtl="0"/>
            <a:r>
              <a:rPr lang="cs-CZ" dirty="0"/>
              <a:t>Upravit styly předlohy textu.</a:t>
            </a:r>
          </a:p>
          <a:p>
            <a:pPr lvl="1" rtl="0"/>
            <a:r>
              <a:rPr lang="cs-CZ" dirty="0"/>
              <a:t>Druhá úroveň</a:t>
            </a:r>
          </a:p>
          <a:p>
            <a:pPr lvl="2" rtl="0"/>
            <a:r>
              <a:rPr lang="cs-CZ" dirty="0"/>
              <a:t>Třetí úroveň</a:t>
            </a:r>
          </a:p>
          <a:p>
            <a:pPr lvl="3" rtl="0"/>
            <a:r>
              <a:rPr lang="cs-CZ" dirty="0"/>
              <a:t>Čtvrtá úroveň</a:t>
            </a:r>
          </a:p>
          <a:p>
            <a:pPr lvl="4" rtl="0"/>
            <a:r>
              <a:rPr lang="cs-CZ" dirty="0"/>
              <a:t>Pátá úroveň</a:t>
            </a:r>
          </a:p>
        </p:txBody>
      </p:sp>
      <p:sp>
        <p:nvSpPr>
          <p:cNvPr id="5" name="Zástupný symbol pro datum 4"/>
          <p:cNvSpPr>
            <a:spLocks noGrp="1"/>
          </p:cNvSpPr>
          <p:nvPr>
            <p:ph type="dt" sz="half" idx="10"/>
          </p:nvPr>
        </p:nvSpPr>
        <p:spPr/>
        <p:txBody>
          <a:bodyPr rtlCol="0"/>
          <a:lstStyle>
            <a:lvl1pPr>
              <a:defRPr/>
            </a:lvl1pPr>
          </a:lstStyle>
          <a:p>
            <a:fld id="{2038EBEA-6151-4C48-8157-C296FC19C9C6}" type="datetime1">
              <a:rPr lang="cs-CZ" smtClean="0"/>
              <a:pPr/>
              <a:t>28.04.2025</a:t>
            </a:fld>
            <a:endParaRPr lang="cs-CZ" dirty="0"/>
          </a:p>
        </p:txBody>
      </p:sp>
      <p:sp>
        <p:nvSpPr>
          <p:cNvPr id="6" name="Zástupný symbol pro zápatí 5"/>
          <p:cNvSpPr>
            <a:spLocks noGrp="1"/>
          </p:cNvSpPr>
          <p:nvPr>
            <p:ph type="ftr" sz="quarter" idx="11"/>
          </p:nvPr>
        </p:nvSpPr>
        <p:spPr/>
        <p:txBody>
          <a:bodyPr rtlCol="0"/>
          <a:lstStyle/>
          <a:p>
            <a:pPr rtl="0"/>
            <a:endParaRPr lang="cs-CZ" dirty="0"/>
          </a:p>
        </p:txBody>
      </p:sp>
      <p:sp>
        <p:nvSpPr>
          <p:cNvPr id="7" name="Zástupný symbol pro číslo snímku 6"/>
          <p:cNvSpPr>
            <a:spLocks noGrp="1"/>
          </p:cNvSpPr>
          <p:nvPr>
            <p:ph type="sldNum" sz="quarter" idx="12"/>
          </p:nvPr>
        </p:nvSpPr>
        <p:spPr/>
        <p:txBody>
          <a:bodyPr rtlCol="0"/>
          <a:lstStyle/>
          <a:p>
            <a:pPr rtl="0"/>
            <a:fld id="{C014DD1E-5D91-48A3-AD6D-45FBA980D106}" type="slidenum">
              <a:rPr lang="cs-CZ" smtClean="0"/>
              <a:t>‹#›</a:t>
            </a:fld>
            <a:endParaRPr lang="cs-CZ" dirty="0"/>
          </a:p>
        </p:txBody>
      </p:sp>
    </p:spTree>
    <p:extLst>
      <p:ext uri="{BB962C8B-B14F-4D97-AF65-F5344CB8AC3E}">
        <p14:creationId xmlns:p14="http://schemas.microsoft.com/office/powerpoint/2010/main" val="3557647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lvl1pPr algn="l" rtl="0">
              <a:defRPr/>
            </a:lvl1pPr>
          </a:lstStyle>
          <a:p>
            <a:pPr rtl="0"/>
            <a:r>
              <a:rPr lang="cs-CZ"/>
              <a:t>Kliknutím lze upravit styl.</a:t>
            </a:r>
            <a:endParaRPr lang="cs-CZ" dirty="0"/>
          </a:p>
        </p:txBody>
      </p:sp>
      <p:sp>
        <p:nvSpPr>
          <p:cNvPr id="3" name="Zástupný symbol pro text 2"/>
          <p:cNvSpPr>
            <a:spLocks noGrp="1"/>
          </p:cNvSpPr>
          <p:nvPr>
            <p:ph type="body" idx="1" hasCustomPrompt="1"/>
          </p:nvPr>
        </p:nvSpPr>
        <p:spPr>
          <a:xfrm>
            <a:off x="1218883" y="1701800"/>
            <a:ext cx="5082740" cy="914400"/>
          </a:xfrm>
        </p:spPr>
        <p:txBody>
          <a:bodyPr rtlCol="0" anchor="b">
            <a:normAutofit/>
          </a:bodyPr>
          <a:lstStyle>
            <a:lvl1pPr marL="0" indent="0" algn="l" rtl="0">
              <a:spcBef>
                <a:spcPts val="0"/>
              </a:spcBef>
              <a:buNone/>
              <a:defRPr sz="2800" b="0" cap="all" spc="200" baseline="0">
                <a:solidFill>
                  <a:schemeClr val="accent1"/>
                </a:solidFill>
              </a:defRPr>
            </a:lvl1pPr>
            <a:lvl2pPr marL="609493" indent="0" algn="l" rtl="0">
              <a:buNone/>
              <a:defRPr sz="2700" b="1"/>
            </a:lvl2pPr>
            <a:lvl3pPr marL="1218987" indent="0" algn="l" rtl="0">
              <a:buNone/>
              <a:defRPr sz="2400" b="1"/>
            </a:lvl3pPr>
            <a:lvl4pPr marL="1828480" indent="0" algn="l" rtl="0">
              <a:buNone/>
              <a:defRPr sz="2100" b="1"/>
            </a:lvl4pPr>
            <a:lvl5pPr marL="2437973" indent="0" algn="l" rtl="0">
              <a:buNone/>
              <a:defRPr sz="2100" b="1"/>
            </a:lvl5pPr>
            <a:lvl6pPr marL="3047467" indent="0" algn="l" rtl="0">
              <a:buNone/>
              <a:defRPr sz="2100" b="1"/>
            </a:lvl6pPr>
            <a:lvl7pPr marL="3656960" indent="0" algn="l" rtl="0">
              <a:buNone/>
              <a:defRPr sz="2100" b="1"/>
            </a:lvl7pPr>
            <a:lvl8pPr marL="4266453" indent="0" algn="l" rtl="0">
              <a:buNone/>
              <a:defRPr sz="2100" b="1"/>
            </a:lvl8pPr>
            <a:lvl9pPr marL="4875947" indent="0" algn="l" rtl="0">
              <a:buNone/>
              <a:defRPr sz="2100" b="1"/>
            </a:lvl9pPr>
          </a:lstStyle>
          <a:p>
            <a:pPr lvl="0" rtl="0"/>
            <a:r>
              <a:rPr lang="cs-CZ" dirty="0"/>
              <a:t>Upravit styly předlohy textu.</a:t>
            </a:r>
          </a:p>
        </p:txBody>
      </p:sp>
      <p:sp>
        <p:nvSpPr>
          <p:cNvPr id="4" name="Zástupný symbol pro obsah 3"/>
          <p:cNvSpPr>
            <a:spLocks noGrp="1"/>
          </p:cNvSpPr>
          <p:nvPr>
            <p:ph sz="half" idx="2" hasCustomPrompt="1"/>
          </p:nvPr>
        </p:nvSpPr>
        <p:spPr>
          <a:xfrm>
            <a:off x="1218883" y="2717800"/>
            <a:ext cx="5078677" cy="3454400"/>
          </a:xfrm>
        </p:spPr>
        <p:txBody>
          <a:bodyPr rtlCol="0">
            <a:noAutofit/>
          </a:bodyPr>
          <a:lstStyle>
            <a:lvl1pPr algn="l" rtl="0">
              <a:defRPr sz="2800"/>
            </a:lvl1pPr>
            <a:lvl2pPr algn="l" rtl="0">
              <a:defRPr sz="2400"/>
            </a:lvl2pPr>
            <a:lvl3pPr algn="l" rtl="0">
              <a:defRPr sz="2000"/>
            </a:lvl3pPr>
            <a:lvl4pPr algn="l" rtl="0">
              <a:defRPr sz="2000"/>
            </a:lvl4pPr>
            <a:lvl5pPr algn="l" rtl="0">
              <a:defRPr sz="2000"/>
            </a:lvl5pPr>
            <a:lvl6pPr algn="l" rtl="0">
              <a:defRPr sz="2000"/>
            </a:lvl6pPr>
            <a:lvl7pPr algn="l" rtl="0">
              <a:defRPr sz="2000" baseline="0"/>
            </a:lvl7pPr>
            <a:lvl8pPr algn="l" rtl="0">
              <a:defRPr sz="2000" baseline="0"/>
            </a:lvl8pPr>
            <a:lvl9pPr algn="l" rtl="0">
              <a:defRPr sz="2000" baseline="0"/>
            </a:lvl9pPr>
          </a:lstStyle>
          <a:p>
            <a:pPr lvl="0" rtl="0"/>
            <a:r>
              <a:rPr lang="cs-CZ" dirty="0"/>
              <a:t>Upravit styly předlohy textu.</a:t>
            </a:r>
          </a:p>
          <a:p>
            <a:pPr lvl="1" rtl="0"/>
            <a:r>
              <a:rPr lang="cs-CZ" dirty="0"/>
              <a:t>Druhá úroveň</a:t>
            </a:r>
          </a:p>
          <a:p>
            <a:pPr lvl="2" rtl="0"/>
            <a:r>
              <a:rPr lang="cs-CZ" dirty="0"/>
              <a:t>Třetí úroveň</a:t>
            </a:r>
          </a:p>
          <a:p>
            <a:pPr lvl="3" rtl="0"/>
            <a:r>
              <a:rPr lang="cs-CZ" dirty="0"/>
              <a:t>Čtvrtá úroveň</a:t>
            </a:r>
          </a:p>
          <a:p>
            <a:pPr lvl="4" rtl="0"/>
            <a:r>
              <a:rPr lang="cs-CZ" dirty="0"/>
              <a:t>Pátá úroveň</a:t>
            </a:r>
          </a:p>
        </p:txBody>
      </p:sp>
      <p:sp>
        <p:nvSpPr>
          <p:cNvPr id="5" name="Zástupný symbol pro text 4"/>
          <p:cNvSpPr>
            <a:spLocks noGrp="1"/>
          </p:cNvSpPr>
          <p:nvPr>
            <p:ph type="body" sz="quarter" idx="3" hasCustomPrompt="1"/>
          </p:nvPr>
        </p:nvSpPr>
        <p:spPr>
          <a:xfrm>
            <a:off x="6496644" y="1701800"/>
            <a:ext cx="5082740" cy="914400"/>
          </a:xfrm>
        </p:spPr>
        <p:txBody>
          <a:bodyPr rtlCol="0" anchor="b">
            <a:normAutofit/>
          </a:bodyPr>
          <a:lstStyle>
            <a:lvl1pPr marL="0" indent="0" algn="l" rtl="0">
              <a:spcBef>
                <a:spcPts val="0"/>
              </a:spcBef>
              <a:buNone/>
              <a:defRPr sz="2800" b="0" cap="all" spc="200" baseline="0">
                <a:solidFill>
                  <a:schemeClr val="accent1"/>
                </a:solidFill>
              </a:defRPr>
            </a:lvl1pPr>
            <a:lvl2pPr marL="609493" indent="0" algn="l" rtl="0">
              <a:buNone/>
              <a:defRPr sz="2700" b="1"/>
            </a:lvl2pPr>
            <a:lvl3pPr marL="1218987" indent="0" algn="l" rtl="0">
              <a:buNone/>
              <a:defRPr sz="2400" b="1"/>
            </a:lvl3pPr>
            <a:lvl4pPr marL="1828480" indent="0" algn="l" rtl="0">
              <a:buNone/>
              <a:defRPr sz="2100" b="1"/>
            </a:lvl4pPr>
            <a:lvl5pPr marL="2437973" indent="0" algn="l" rtl="0">
              <a:buNone/>
              <a:defRPr sz="2100" b="1"/>
            </a:lvl5pPr>
            <a:lvl6pPr marL="3047467" indent="0" algn="l" rtl="0">
              <a:buNone/>
              <a:defRPr sz="2100" b="1"/>
            </a:lvl6pPr>
            <a:lvl7pPr marL="3656960" indent="0" algn="l" rtl="0">
              <a:buNone/>
              <a:defRPr sz="2100" b="1"/>
            </a:lvl7pPr>
            <a:lvl8pPr marL="4266453" indent="0" algn="l" rtl="0">
              <a:buNone/>
              <a:defRPr sz="2100" b="1"/>
            </a:lvl8pPr>
            <a:lvl9pPr marL="4875947" indent="0" algn="l" rtl="0">
              <a:buNone/>
              <a:defRPr sz="2100" b="1"/>
            </a:lvl9pPr>
          </a:lstStyle>
          <a:p>
            <a:pPr lvl="0" rtl="0"/>
            <a:r>
              <a:rPr lang="cs-CZ" dirty="0"/>
              <a:t>Upravit styly předlohy textu.</a:t>
            </a:r>
          </a:p>
        </p:txBody>
      </p:sp>
      <p:sp>
        <p:nvSpPr>
          <p:cNvPr id="6" name="Zástupný symbol pro obsah 5"/>
          <p:cNvSpPr>
            <a:spLocks noGrp="1"/>
          </p:cNvSpPr>
          <p:nvPr>
            <p:ph sz="quarter" idx="4" hasCustomPrompt="1"/>
          </p:nvPr>
        </p:nvSpPr>
        <p:spPr>
          <a:xfrm>
            <a:off x="6500707" y="2717800"/>
            <a:ext cx="5078677" cy="3454400"/>
          </a:xfrm>
        </p:spPr>
        <p:txBody>
          <a:bodyPr rtlCol="0">
            <a:noAutofit/>
          </a:bodyPr>
          <a:lstStyle>
            <a:lvl1pPr algn="l" rtl="0">
              <a:defRPr sz="2800"/>
            </a:lvl1pPr>
            <a:lvl2pPr algn="l" rtl="0">
              <a:defRPr sz="2400"/>
            </a:lvl2pPr>
            <a:lvl3pPr algn="l" rtl="0">
              <a:defRPr sz="2000"/>
            </a:lvl3pPr>
            <a:lvl4pPr algn="l" rtl="0">
              <a:defRPr sz="2000"/>
            </a:lvl4pPr>
            <a:lvl5pPr algn="l" rtl="0">
              <a:defRPr sz="2000"/>
            </a:lvl5pPr>
            <a:lvl6pPr algn="l" rtl="0">
              <a:defRPr sz="2000" baseline="0"/>
            </a:lvl6pPr>
            <a:lvl7pPr algn="l" rtl="0">
              <a:defRPr sz="2000" baseline="0"/>
            </a:lvl7pPr>
            <a:lvl8pPr algn="l" rtl="0">
              <a:defRPr sz="2000" baseline="0"/>
            </a:lvl8pPr>
            <a:lvl9pPr algn="l" rtl="0">
              <a:defRPr sz="2000" baseline="0"/>
            </a:lvl9pPr>
          </a:lstStyle>
          <a:p>
            <a:pPr lvl="0" rtl="0"/>
            <a:r>
              <a:rPr lang="cs-CZ" dirty="0"/>
              <a:t>Upravit styly předlohy textu.</a:t>
            </a:r>
          </a:p>
          <a:p>
            <a:pPr lvl="1" rtl="0"/>
            <a:r>
              <a:rPr lang="cs-CZ" dirty="0"/>
              <a:t>Druhá úroveň</a:t>
            </a:r>
          </a:p>
          <a:p>
            <a:pPr lvl="2" rtl="0"/>
            <a:r>
              <a:rPr lang="cs-CZ" dirty="0"/>
              <a:t>Třetí úroveň</a:t>
            </a:r>
          </a:p>
          <a:p>
            <a:pPr lvl="3" rtl="0"/>
            <a:r>
              <a:rPr lang="cs-CZ" dirty="0"/>
              <a:t>Čtvrtá úroveň</a:t>
            </a:r>
          </a:p>
          <a:p>
            <a:pPr lvl="4" rtl="0"/>
            <a:r>
              <a:rPr lang="cs-CZ" dirty="0"/>
              <a:t>Pátá úroveň</a:t>
            </a:r>
          </a:p>
        </p:txBody>
      </p:sp>
      <p:sp>
        <p:nvSpPr>
          <p:cNvPr id="7" name="Zástupný symbol pro datum 6"/>
          <p:cNvSpPr>
            <a:spLocks noGrp="1"/>
          </p:cNvSpPr>
          <p:nvPr>
            <p:ph type="dt" sz="half" idx="10"/>
          </p:nvPr>
        </p:nvSpPr>
        <p:spPr/>
        <p:txBody>
          <a:bodyPr rtlCol="0"/>
          <a:lstStyle>
            <a:lvl1pPr>
              <a:defRPr/>
            </a:lvl1pPr>
          </a:lstStyle>
          <a:p>
            <a:fld id="{CDEF4067-9867-44E1-8104-A47AAADDD6D7}" type="datetime1">
              <a:rPr lang="cs-CZ" smtClean="0"/>
              <a:pPr/>
              <a:t>28.04.2025</a:t>
            </a:fld>
            <a:endParaRPr lang="cs-CZ" dirty="0"/>
          </a:p>
        </p:txBody>
      </p:sp>
      <p:sp>
        <p:nvSpPr>
          <p:cNvPr id="8" name="Zástupný symbol pro zápatí 7"/>
          <p:cNvSpPr>
            <a:spLocks noGrp="1"/>
          </p:cNvSpPr>
          <p:nvPr>
            <p:ph type="ftr" sz="quarter" idx="11"/>
          </p:nvPr>
        </p:nvSpPr>
        <p:spPr/>
        <p:txBody>
          <a:bodyPr rtlCol="0"/>
          <a:lstStyle/>
          <a:p>
            <a:pPr rtl="0"/>
            <a:endParaRPr lang="cs-CZ" dirty="0"/>
          </a:p>
        </p:txBody>
      </p:sp>
      <p:sp>
        <p:nvSpPr>
          <p:cNvPr id="9" name="Zástupný symbol pro číslo snímku 8"/>
          <p:cNvSpPr>
            <a:spLocks noGrp="1"/>
          </p:cNvSpPr>
          <p:nvPr>
            <p:ph type="sldNum" sz="quarter" idx="12"/>
          </p:nvPr>
        </p:nvSpPr>
        <p:spPr/>
        <p:txBody>
          <a:bodyPr rtlCol="0"/>
          <a:lstStyle/>
          <a:p>
            <a:pPr rtl="0"/>
            <a:fld id="{C014DD1E-5D91-48A3-AD6D-45FBA980D106}" type="slidenum">
              <a:rPr lang="cs-CZ" smtClean="0"/>
              <a:t>‹#›</a:t>
            </a:fld>
            <a:endParaRPr lang="cs-CZ" dirty="0"/>
          </a:p>
        </p:txBody>
      </p:sp>
    </p:spTree>
    <p:extLst>
      <p:ext uri="{BB962C8B-B14F-4D97-AF65-F5344CB8AC3E}">
        <p14:creationId xmlns:p14="http://schemas.microsoft.com/office/powerpoint/2010/main" val="595381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lvl1pPr rtl="0">
              <a:defRPr/>
            </a:lvl1pPr>
          </a:lstStyle>
          <a:p>
            <a:pPr rtl="0"/>
            <a:r>
              <a:rPr lang="cs-CZ"/>
              <a:t>Kliknutím lze upravit styl.</a:t>
            </a:r>
            <a:endParaRPr lang="cs-CZ" dirty="0"/>
          </a:p>
        </p:txBody>
      </p:sp>
      <p:sp>
        <p:nvSpPr>
          <p:cNvPr id="3" name="Zástupný symbol pro datum 2"/>
          <p:cNvSpPr>
            <a:spLocks noGrp="1"/>
          </p:cNvSpPr>
          <p:nvPr>
            <p:ph type="dt" sz="half" idx="10"/>
          </p:nvPr>
        </p:nvSpPr>
        <p:spPr/>
        <p:txBody>
          <a:bodyPr rtlCol="0"/>
          <a:lstStyle>
            <a:lvl1pPr>
              <a:defRPr/>
            </a:lvl1pPr>
          </a:lstStyle>
          <a:p>
            <a:fld id="{A8A307B0-F685-4A84-9D3C-1A601E3FC0A5}" type="datetime1">
              <a:rPr lang="cs-CZ" smtClean="0"/>
              <a:pPr/>
              <a:t>28.04.2025</a:t>
            </a:fld>
            <a:endParaRPr lang="cs-CZ" dirty="0"/>
          </a:p>
        </p:txBody>
      </p:sp>
      <p:sp>
        <p:nvSpPr>
          <p:cNvPr id="4" name="Zástupný symbol pro zápatí 3"/>
          <p:cNvSpPr>
            <a:spLocks noGrp="1"/>
          </p:cNvSpPr>
          <p:nvPr>
            <p:ph type="ftr" sz="quarter" idx="11"/>
          </p:nvPr>
        </p:nvSpPr>
        <p:spPr/>
        <p:txBody>
          <a:bodyPr rtlCol="0"/>
          <a:lstStyle/>
          <a:p>
            <a:pPr rtl="0"/>
            <a:endParaRPr lang="cs-CZ" dirty="0"/>
          </a:p>
        </p:txBody>
      </p:sp>
      <p:sp>
        <p:nvSpPr>
          <p:cNvPr id="5" name="Zástupný symbol pro číslo snímku 4"/>
          <p:cNvSpPr>
            <a:spLocks noGrp="1"/>
          </p:cNvSpPr>
          <p:nvPr>
            <p:ph type="sldNum" sz="quarter" idx="12"/>
          </p:nvPr>
        </p:nvSpPr>
        <p:spPr/>
        <p:txBody>
          <a:bodyPr rtlCol="0"/>
          <a:lstStyle/>
          <a:p>
            <a:pPr rtl="0"/>
            <a:fld id="{C014DD1E-5D91-48A3-AD6D-45FBA980D106}" type="slidenum">
              <a:rPr lang="cs-CZ" smtClean="0"/>
              <a:t>‹#›</a:t>
            </a:fld>
            <a:endParaRPr lang="cs-CZ" dirty="0"/>
          </a:p>
        </p:txBody>
      </p:sp>
    </p:spTree>
    <p:extLst>
      <p:ext uri="{BB962C8B-B14F-4D97-AF65-F5344CB8AC3E}">
        <p14:creationId xmlns:p14="http://schemas.microsoft.com/office/powerpoint/2010/main" val="1515229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é">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rtlCol="0"/>
          <a:lstStyle>
            <a:lvl1pPr>
              <a:defRPr/>
            </a:lvl1pPr>
          </a:lstStyle>
          <a:p>
            <a:fld id="{0847830E-D3ED-4862-A3DA-519F54D317D1}" type="datetime1">
              <a:rPr lang="cs-CZ" smtClean="0"/>
              <a:pPr/>
              <a:t>28.04.2025</a:t>
            </a:fld>
            <a:endParaRPr lang="cs-CZ" dirty="0"/>
          </a:p>
        </p:txBody>
      </p:sp>
      <p:sp>
        <p:nvSpPr>
          <p:cNvPr id="3" name="Zástupný symbol pro zápatí 2"/>
          <p:cNvSpPr>
            <a:spLocks noGrp="1"/>
          </p:cNvSpPr>
          <p:nvPr>
            <p:ph type="ftr" sz="quarter" idx="11"/>
          </p:nvPr>
        </p:nvSpPr>
        <p:spPr/>
        <p:txBody>
          <a:bodyPr rtlCol="0"/>
          <a:lstStyle/>
          <a:p>
            <a:pPr rtl="0"/>
            <a:endParaRPr lang="cs-CZ" dirty="0"/>
          </a:p>
        </p:txBody>
      </p:sp>
      <p:sp>
        <p:nvSpPr>
          <p:cNvPr id="4" name="Zástupný symbol pro číslo snímku 3"/>
          <p:cNvSpPr>
            <a:spLocks noGrp="1"/>
          </p:cNvSpPr>
          <p:nvPr>
            <p:ph type="sldNum" sz="quarter" idx="12"/>
          </p:nvPr>
        </p:nvSpPr>
        <p:spPr/>
        <p:txBody>
          <a:bodyPr rtlCol="0"/>
          <a:lstStyle/>
          <a:p>
            <a:pPr rtl="0"/>
            <a:fld id="{C014DD1E-5D91-48A3-AD6D-45FBA980D106}" type="slidenum">
              <a:rPr lang="cs-CZ" smtClean="0"/>
              <a:t>‹#›</a:t>
            </a:fld>
            <a:endParaRPr lang="cs-CZ" dirty="0"/>
          </a:p>
        </p:txBody>
      </p:sp>
    </p:spTree>
    <p:extLst>
      <p:ext uri="{BB962C8B-B14F-4D97-AF65-F5344CB8AC3E}">
        <p14:creationId xmlns:p14="http://schemas.microsoft.com/office/powerpoint/2010/main" val="2172478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218882" y="1701800"/>
            <a:ext cx="4062942" cy="2438400"/>
          </a:xfrm>
        </p:spPr>
        <p:txBody>
          <a:bodyPr rtlCol="0" anchor="b">
            <a:normAutofit/>
          </a:bodyPr>
          <a:lstStyle>
            <a:lvl1pPr algn="l" rtl="0">
              <a:defRPr sz="2800" b="0" cap="all" spc="200" baseline="0">
                <a:solidFill>
                  <a:schemeClr val="accent1"/>
                </a:solidFill>
              </a:defRPr>
            </a:lvl1pPr>
          </a:lstStyle>
          <a:p>
            <a:pPr rtl="0"/>
            <a:r>
              <a:rPr lang="cs-CZ"/>
              <a:t>Kliknutím lze upravit styl.</a:t>
            </a:r>
            <a:endParaRPr lang="cs-CZ" dirty="0"/>
          </a:p>
        </p:txBody>
      </p:sp>
      <p:sp>
        <p:nvSpPr>
          <p:cNvPr id="4" name="Zástupný symbol pro text 3"/>
          <p:cNvSpPr>
            <a:spLocks noGrp="1"/>
          </p:cNvSpPr>
          <p:nvPr>
            <p:ph type="body" sz="half" idx="2" hasCustomPrompt="1"/>
          </p:nvPr>
        </p:nvSpPr>
        <p:spPr>
          <a:xfrm>
            <a:off x="1218882" y="4241800"/>
            <a:ext cx="4062942" cy="1930400"/>
          </a:xfrm>
        </p:spPr>
        <p:txBody>
          <a:bodyPr rtlCol="0">
            <a:normAutofit/>
          </a:bodyPr>
          <a:lstStyle>
            <a:lvl1pPr marL="0" indent="0" algn="l" rtl="0">
              <a:buNone/>
              <a:defRPr sz="2000"/>
            </a:lvl1pPr>
            <a:lvl2pPr marL="609493" indent="0" algn="l" rtl="0">
              <a:buNone/>
              <a:defRPr sz="1600"/>
            </a:lvl2pPr>
            <a:lvl3pPr marL="1218987" indent="0" algn="l" rtl="0">
              <a:buNone/>
              <a:defRPr sz="1300"/>
            </a:lvl3pPr>
            <a:lvl4pPr marL="1828480" indent="0" algn="l" rtl="0">
              <a:buNone/>
              <a:defRPr sz="1200"/>
            </a:lvl4pPr>
            <a:lvl5pPr marL="2437973" indent="0" algn="l" rtl="0">
              <a:buNone/>
              <a:defRPr sz="1200"/>
            </a:lvl5pPr>
            <a:lvl6pPr marL="3047467" indent="0" algn="l" rtl="0">
              <a:buNone/>
              <a:defRPr sz="1200"/>
            </a:lvl6pPr>
            <a:lvl7pPr marL="3656960" indent="0" algn="l" rtl="0">
              <a:buNone/>
              <a:defRPr sz="1200"/>
            </a:lvl7pPr>
            <a:lvl8pPr marL="4266453" indent="0" algn="l" rtl="0">
              <a:buNone/>
              <a:defRPr sz="1200"/>
            </a:lvl8pPr>
            <a:lvl9pPr marL="4875947" indent="0" algn="l" rtl="0">
              <a:buNone/>
              <a:defRPr sz="1200"/>
            </a:lvl9pPr>
          </a:lstStyle>
          <a:p>
            <a:pPr lvl="0" rtl="0"/>
            <a:r>
              <a:rPr lang="cs-CZ" dirty="0"/>
              <a:t>Upravit styly předlohy textu.</a:t>
            </a:r>
          </a:p>
        </p:txBody>
      </p:sp>
      <p:sp>
        <p:nvSpPr>
          <p:cNvPr id="3" name="Zástupný symbol pro obsah 2"/>
          <p:cNvSpPr>
            <a:spLocks noGrp="1"/>
          </p:cNvSpPr>
          <p:nvPr>
            <p:ph idx="1" hasCustomPrompt="1"/>
          </p:nvPr>
        </p:nvSpPr>
        <p:spPr>
          <a:xfrm>
            <a:off x="5484971" y="584200"/>
            <a:ext cx="6094413" cy="5588000"/>
          </a:xfrm>
        </p:spPr>
        <p:txBody>
          <a:bodyPr rtlCol="0">
            <a:normAutofit/>
          </a:bodyPr>
          <a:lstStyle>
            <a:lvl1pPr algn="l" rtl="0">
              <a:defRPr sz="2800"/>
            </a:lvl1pPr>
            <a:lvl2pPr algn="l" rtl="0">
              <a:defRPr sz="2400"/>
            </a:lvl2pPr>
            <a:lvl3pPr algn="l" rtl="0">
              <a:defRPr sz="2000"/>
            </a:lvl3pPr>
            <a:lvl4pPr algn="l" rtl="0">
              <a:defRPr sz="2000"/>
            </a:lvl4pPr>
            <a:lvl5pPr algn="l" rtl="0">
              <a:defRPr sz="2000"/>
            </a:lvl5pPr>
            <a:lvl6pPr algn="l" rtl="0">
              <a:defRPr sz="2000"/>
            </a:lvl6pPr>
            <a:lvl7pPr algn="l" rtl="0">
              <a:defRPr sz="2000"/>
            </a:lvl7pPr>
            <a:lvl8pPr algn="l" rtl="0">
              <a:defRPr sz="2000" baseline="0"/>
            </a:lvl8pPr>
            <a:lvl9pPr algn="l" rtl="0">
              <a:defRPr sz="2000" baseline="0"/>
            </a:lvl9pPr>
          </a:lstStyle>
          <a:p>
            <a:pPr lvl="0" rtl="0"/>
            <a:r>
              <a:rPr lang="cs-CZ" dirty="0"/>
              <a:t>Upravit styly předlohy textu.</a:t>
            </a:r>
          </a:p>
          <a:p>
            <a:pPr lvl="1" rtl="0"/>
            <a:r>
              <a:rPr lang="cs-CZ" dirty="0"/>
              <a:t>Druhá úroveň</a:t>
            </a:r>
          </a:p>
          <a:p>
            <a:pPr lvl="2" rtl="0"/>
            <a:r>
              <a:rPr lang="cs-CZ" dirty="0"/>
              <a:t>Třetí úroveň</a:t>
            </a:r>
          </a:p>
          <a:p>
            <a:pPr lvl="3" rtl="0"/>
            <a:r>
              <a:rPr lang="cs-CZ" dirty="0"/>
              <a:t>Čtvrtá úroveň</a:t>
            </a:r>
          </a:p>
          <a:p>
            <a:pPr lvl="4" rtl="0"/>
            <a:r>
              <a:rPr lang="cs-CZ" dirty="0"/>
              <a:t>Pátá úroveň</a:t>
            </a:r>
          </a:p>
        </p:txBody>
      </p:sp>
      <p:sp>
        <p:nvSpPr>
          <p:cNvPr id="5" name="Zástupný symbol pro datum 4"/>
          <p:cNvSpPr>
            <a:spLocks noGrp="1"/>
          </p:cNvSpPr>
          <p:nvPr>
            <p:ph type="dt" sz="half" idx="10"/>
          </p:nvPr>
        </p:nvSpPr>
        <p:spPr/>
        <p:txBody>
          <a:bodyPr rtlCol="0"/>
          <a:lstStyle>
            <a:lvl1pPr>
              <a:defRPr/>
            </a:lvl1pPr>
          </a:lstStyle>
          <a:p>
            <a:fld id="{69FC2B6D-D6B4-4A07-B229-6B7F217D9BA3}" type="datetime1">
              <a:rPr lang="cs-CZ" smtClean="0"/>
              <a:pPr/>
              <a:t>28.04.2025</a:t>
            </a:fld>
            <a:endParaRPr lang="cs-CZ" dirty="0"/>
          </a:p>
        </p:txBody>
      </p:sp>
      <p:sp>
        <p:nvSpPr>
          <p:cNvPr id="6" name="Zástupný symbol pro zápatí 5"/>
          <p:cNvSpPr>
            <a:spLocks noGrp="1"/>
          </p:cNvSpPr>
          <p:nvPr>
            <p:ph type="ftr" sz="quarter" idx="11"/>
          </p:nvPr>
        </p:nvSpPr>
        <p:spPr/>
        <p:txBody>
          <a:bodyPr rtlCol="0"/>
          <a:lstStyle/>
          <a:p>
            <a:pPr rtl="0"/>
            <a:endParaRPr lang="cs-CZ" dirty="0"/>
          </a:p>
        </p:txBody>
      </p:sp>
      <p:sp>
        <p:nvSpPr>
          <p:cNvPr id="7" name="Zástupný symbol pro číslo snímku 6"/>
          <p:cNvSpPr>
            <a:spLocks noGrp="1"/>
          </p:cNvSpPr>
          <p:nvPr>
            <p:ph type="sldNum" sz="quarter" idx="12"/>
          </p:nvPr>
        </p:nvSpPr>
        <p:spPr/>
        <p:txBody>
          <a:bodyPr rtlCol="0"/>
          <a:lstStyle/>
          <a:p>
            <a:pPr rtl="0"/>
            <a:fld id="{C014DD1E-5D91-48A3-AD6D-45FBA980D106}" type="slidenum">
              <a:rPr lang="cs-CZ" smtClean="0"/>
              <a:t>‹#›</a:t>
            </a:fld>
            <a:endParaRPr lang="cs-CZ" dirty="0"/>
          </a:p>
        </p:txBody>
      </p:sp>
    </p:spTree>
    <p:extLst>
      <p:ext uri="{BB962C8B-B14F-4D97-AF65-F5344CB8AC3E}">
        <p14:creationId xmlns:p14="http://schemas.microsoft.com/office/powerpoint/2010/main" val="1618139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218882" y="1701800"/>
            <a:ext cx="4062942" cy="2438400"/>
          </a:xfrm>
        </p:spPr>
        <p:txBody>
          <a:bodyPr rtlCol="0" anchor="b">
            <a:normAutofit/>
          </a:bodyPr>
          <a:lstStyle>
            <a:lvl1pPr algn="l" rtl="0">
              <a:defRPr sz="2800" b="0" cap="all" spc="200" baseline="0">
                <a:solidFill>
                  <a:schemeClr val="accent1"/>
                </a:solidFill>
              </a:defRPr>
            </a:lvl1pPr>
          </a:lstStyle>
          <a:p>
            <a:pPr rtl="0"/>
            <a:r>
              <a:rPr lang="cs-CZ"/>
              <a:t>Kliknutím lze upravit styl.</a:t>
            </a:r>
            <a:endParaRPr lang="cs-CZ" dirty="0"/>
          </a:p>
        </p:txBody>
      </p:sp>
      <p:sp>
        <p:nvSpPr>
          <p:cNvPr id="4" name="Zástupný symbol pro text 3"/>
          <p:cNvSpPr>
            <a:spLocks noGrp="1"/>
          </p:cNvSpPr>
          <p:nvPr>
            <p:ph type="body" sz="half" idx="2" hasCustomPrompt="1"/>
          </p:nvPr>
        </p:nvSpPr>
        <p:spPr>
          <a:xfrm>
            <a:off x="1218882" y="4241800"/>
            <a:ext cx="4062942" cy="1930400"/>
          </a:xfrm>
        </p:spPr>
        <p:txBody>
          <a:bodyPr rtlCol="0">
            <a:normAutofit/>
          </a:bodyPr>
          <a:lstStyle>
            <a:lvl1pPr marL="0" indent="0" algn="l" rtl="0">
              <a:buNone/>
              <a:defRPr sz="2000"/>
            </a:lvl1pPr>
            <a:lvl2pPr marL="609493" indent="0" algn="l" rtl="0">
              <a:buNone/>
              <a:defRPr sz="1600"/>
            </a:lvl2pPr>
            <a:lvl3pPr marL="1218987" indent="0" algn="l" rtl="0">
              <a:buNone/>
              <a:defRPr sz="1300"/>
            </a:lvl3pPr>
            <a:lvl4pPr marL="1828480" indent="0" algn="l" rtl="0">
              <a:buNone/>
              <a:defRPr sz="1200"/>
            </a:lvl4pPr>
            <a:lvl5pPr marL="2437973" indent="0" algn="l" rtl="0">
              <a:buNone/>
              <a:defRPr sz="1200"/>
            </a:lvl5pPr>
            <a:lvl6pPr marL="3047467" indent="0" algn="l" rtl="0">
              <a:buNone/>
              <a:defRPr sz="1200"/>
            </a:lvl6pPr>
            <a:lvl7pPr marL="3656960" indent="0" algn="l" rtl="0">
              <a:buNone/>
              <a:defRPr sz="1200"/>
            </a:lvl7pPr>
            <a:lvl8pPr marL="4266453" indent="0" algn="l" rtl="0">
              <a:buNone/>
              <a:defRPr sz="1200"/>
            </a:lvl8pPr>
            <a:lvl9pPr marL="4875947" indent="0" algn="l" rtl="0">
              <a:buNone/>
              <a:defRPr sz="1200"/>
            </a:lvl9pPr>
          </a:lstStyle>
          <a:p>
            <a:pPr lvl="0" rtl="0"/>
            <a:r>
              <a:rPr lang="cs-CZ" dirty="0"/>
              <a:t>Upravit styly předlohy textu.</a:t>
            </a:r>
          </a:p>
        </p:txBody>
      </p:sp>
      <p:sp>
        <p:nvSpPr>
          <p:cNvPr id="3" name="Zástupný symbol obrázku 2" descr="Prázdný zástupný symbol pro přidání obrázku Klikněte na zástupný symbol a vyberte obrázek, který chcete přidat."/>
          <p:cNvSpPr>
            <a:spLocks noGrp="1"/>
          </p:cNvSpPr>
          <p:nvPr>
            <p:ph type="pic" idx="1"/>
          </p:nvPr>
        </p:nvSpPr>
        <p:spPr>
          <a:xfrm>
            <a:off x="5484971" y="584200"/>
            <a:ext cx="6094413" cy="5588000"/>
          </a:xfrm>
          <a:ln w="12700">
            <a:solidFill>
              <a:schemeClr val="bg1">
                <a:lumMod val="75000"/>
                <a:lumOff val="25000"/>
              </a:schemeClr>
            </a:solidFill>
            <a:miter lim="800000"/>
          </a:ln>
        </p:spPr>
        <p:txBody>
          <a:bodyPr rtlCol="0">
            <a:normAutofit/>
          </a:bodyPr>
          <a:lstStyle>
            <a:lvl1pPr marL="0" indent="0" algn="l" rtl="0">
              <a:buNone/>
              <a:defRPr sz="2800"/>
            </a:lvl1pPr>
            <a:lvl2pPr marL="609493" indent="0" algn="l" rtl="0">
              <a:buNone/>
              <a:defRPr sz="3700"/>
            </a:lvl2pPr>
            <a:lvl3pPr marL="1218987" indent="0" algn="l" rtl="0">
              <a:buNone/>
              <a:defRPr sz="3200"/>
            </a:lvl3pPr>
            <a:lvl4pPr marL="1828480" indent="0" algn="l" rtl="0">
              <a:buNone/>
              <a:defRPr sz="2700"/>
            </a:lvl4pPr>
            <a:lvl5pPr marL="2437973" indent="0" algn="l" rtl="0">
              <a:buNone/>
              <a:defRPr sz="2700"/>
            </a:lvl5pPr>
            <a:lvl6pPr marL="3047467" indent="0" algn="l" rtl="0">
              <a:buNone/>
              <a:defRPr sz="2700"/>
            </a:lvl6pPr>
            <a:lvl7pPr marL="3656960" indent="0" algn="l" rtl="0">
              <a:buNone/>
              <a:defRPr sz="2700"/>
            </a:lvl7pPr>
            <a:lvl8pPr marL="4266453" indent="0" algn="l" rtl="0">
              <a:buNone/>
              <a:defRPr sz="2700"/>
            </a:lvl8pPr>
            <a:lvl9pPr marL="4875947" indent="0" algn="l" rtl="0">
              <a:buNone/>
              <a:defRPr sz="2700"/>
            </a:lvl9pPr>
          </a:lstStyle>
          <a:p>
            <a:pPr rtl="0"/>
            <a:r>
              <a:rPr lang="cs-CZ"/>
              <a:t>Kliknutím na ikonu přidáte obrázek.</a:t>
            </a:r>
            <a:endParaRPr lang="cs-CZ" dirty="0"/>
          </a:p>
        </p:txBody>
      </p:sp>
      <p:sp>
        <p:nvSpPr>
          <p:cNvPr id="5" name="Zástupný symbol pro datum 4"/>
          <p:cNvSpPr>
            <a:spLocks noGrp="1"/>
          </p:cNvSpPr>
          <p:nvPr>
            <p:ph type="dt" sz="half" idx="10"/>
          </p:nvPr>
        </p:nvSpPr>
        <p:spPr/>
        <p:txBody>
          <a:bodyPr rtlCol="0"/>
          <a:lstStyle>
            <a:lvl1pPr>
              <a:defRPr/>
            </a:lvl1pPr>
          </a:lstStyle>
          <a:p>
            <a:fld id="{C426D6B7-6AAE-4978-AF22-38FE2E59CEB2}" type="datetime1">
              <a:rPr lang="cs-CZ" smtClean="0"/>
              <a:pPr/>
              <a:t>28.04.2025</a:t>
            </a:fld>
            <a:endParaRPr lang="cs-CZ" dirty="0"/>
          </a:p>
        </p:txBody>
      </p:sp>
      <p:sp>
        <p:nvSpPr>
          <p:cNvPr id="6" name="Zástupný symbol pro zápatí 5"/>
          <p:cNvSpPr>
            <a:spLocks noGrp="1"/>
          </p:cNvSpPr>
          <p:nvPr>
            <p:ph type="ftr" sz="quarter" idx="11"/>
          </p:nvPr>
        </p:nvSpPr>
        <p:spPr/>
        <p:txBody>
          <a:bodyPr rtlCol="0"/>
          <a:lstStyle/>
          <a:p>
            <a:pPr rtl="0"/>
            <a:endParaRPr lang="cs-CZ" dirty="0"/>
          </a:p>
        </p:txBody>
      </p:sp>
      <p:sp>
        <p:nvSpPr>
          <p:cNvPr id="7" name="Zástupný symbol pro číslo snímku 6"/>
          <p:cNvSpPr>
            <a:spLocks noGrp="1"/>
          </p:cNvSpPr>
          <p:nvPr>
            <p:ph type="sldNum" sz="quarter" idx="12"/>
          </p:nvPr>
        </p:nvSpPr>
        <p:spPr/>
        <p:txBody>
          <a:bodyPr rtlCol="0"/>
          <a:lstStyle/>
          <a:p>
            <a:pPr rtl="0"/>
            <a:fld id="{C014DD1E-5D91-48A3-AD6D-45FBA980D106}" type="slidenum">
              <a:rPr lang="cs-CZ" smtClean="0"/>
              <a:t>‹#›</a:t>
            </a:fld>
            <a:endParaRPr lang="cs-CZ" dirty="0"/>
          </a:p>
        </p:txBody>
      </p:sp>
    </p:spTree>
    <p:extLst>
      <p:ext uri="{BB962C8B-B14F-4D97-AF65-F5344CB8AC3E}">
        <p14:creationId xmlns:p14="http://schemas.microsoft.com/office/powerpoint/2010/main" val="4223431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5000">
              <a:schemeClr val="bg2">
                <a:tint val="100000"/>
                <a:shade val="0"/>
                <a:satMod val="100000"/>
              </a:schemeClr>
            </a:gs>
            <a:gs pos="100000">
              <a:schemeClr val="accent1"/>
            </a:gs>
          </a:gsLst>
          <a:lin ang="3600000" scaled="0"/>
          <a:tileRect/>
        </a:gradFill>
        <a:effectLst/>
      </p:bgPr>
    </p:bg>
    <p:spTree>
      <p:nvGrpSpPr>
        <p:cNvPr id="1" name=""/>
        <p:cNvGrpSpPr/>
        <p:nvPr/>
      </p:nvGrpSpPr>
      <p:grpSpPr>
        <a:xfrm>
          <a:off x="0" y="0"/>
          <a:ext cx="0" cy="0"/>
          <a:chOff x="0" y="0"/>
          <a:chExt cx="0" cy="0"/>
        </a:xfrm>
      </p:grpSpPr>
      <p:grpSp>
        <p:nvGrpSpPr>
          <p:cNvPr id="15" name="řádky vlevo"/>
          <p:cNvGrpSpPr/>
          <p:nvPr/>
        </p:nvGrpSpPr>
        <p:grpSpPr>
          <a:xfrm>
            <a:off x="-15870" y="-3174"/>
            <a:ext cx="819993" cy="5229225"/>
            <a:chOff x="-11906" y="-2381"/>
            <a:chExt cx="615155" cy="3921919"/>
          </a:xfrm>
        </p:grpSpPr>
        <p:sp>
          <p:nvSpPr>
            <p:cNvPr id="10" name="Volný tvar 9"/>
            <p:cNvSpPr/>
            <p:nvPr/>
          </p:nvSpPr>
          <p:spPr>
            <a:xfrm>
              <a:off x="-9526" y="0"/>
              <a:ext cx="612775" cy="3919538"/>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Lst>
              <a:ahLst/>
              <a:cxnLst>
                <a:cxn ang="0">
                  <a:pos x="connsiteX0" y="connsiteY0"/>
                </a:cxn>
                <a:cxn ang="0">
                  <a:pos x="connsiteX1" y="connsiteY1"/>
                </a:cxn>
                <a:cxn ang="0">
                  <a:pos x="connsiteX2" y="connsiteY2"/>
                </a:cxn>
              </a:cxnLst>
              <a:rect l="l" t="t" r="r" b="b"/>
              <a:pathLst>
                <a:path w="612775" h="3919538">
                  <a:moveTo>
                    <a:pt x="0" y="3919538"/>
                  </a:moveTo>
                  <a:lnTo>
                    <a:pt x="612775" y="2984500"/>
                  </a:lnTo>
                  <a:lnTo>
                    <a:pt x="612775" y="0"/>
                  </a:lnTo>
                </a:path>
              </a:pathLst>
            </a:cu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cs-CZ" dirty="0"/>
            </a:p>
          </p:txBody>
        </p:sp>
        <p:sp>
          <p:nvSpPr>
            <p:cNvPr id="11" name="Volný tvar 10"/>
            <p:cNvSpPr/>
            <p:nvPr/>
          </p:nvSpPr>
          <p:spPr>
            <a:xfrm>
              <a:off x="-11906" y="0"/>
              <a:ext cx="410751" cy="3421856"/>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202024 w 612775"/>
                <a:gd name="connsiteY1" fmla="*/ 3607676 h 3919538"/>
                <a:gd name="connsiteX2" fmla="*/ 612775 w 612775"/>
                <a:gd name="connsiteY2" fmla="*/ 2984500 h 3919538"/>
                <a:gd name="connsiteX3" fmla="*/ 612775 w 612775"/>
                <a:gd name="connsiteY3" fmla="*/ 0 h 3919538"/>
                <a:gd name="connsiteX0" fmla="*/ 0 w 410751"/>
                <a:gd name="connsiteY0" fmla="*/ 3607676 h 3607676"/>
                <a:gd name="connsiteX1" fmla="*/ 410751 w 410751"/>
                <a:gd name="connsiteY1" fmla="*/ 2984500 h 3607676"/>
                <a:gd name="connsiteX2" fmla="*/ 410751 w 410751"/>
                <a:gd name="connsiteY2" fmla="*/ 0 h 3607676"/>
                <a:gd name="connsiteX0" fmla="*/ 0 w 410751"/>
                <a:gd name="connsiteY0" fmla="*/ 3607676 h 3607676"/>
                <a:gd name="connsiteX1" fmla="*/ 410751 w 410751"/>
                <a:gd name="connsiteY1" fmla="*/ 2984500 h 3607676"/>
                <a:gd name="connsiteX2" fmla="*/ 409575 w 410751"/>
                <a:gd name="connsiteY2" fmla="*/ 185820 h 3607676"/>
                <a:gd name="connsiteX3" fmla="*/ 410751 w 410751"/>
                <a:gd name="connsiteY3" fmla="*/ 0 h 3607676"/>
                <a:gd name="connsiteX0" fmla="*/ 0 w 410751"/>
                <a:gd name="connsiteY0" fmla="*/ 3421856 h 3421856"/>
                <a:gd name="connsiteX1" fmla="*/ 410751 w 410751"/>
                <a:gd name="connsiteY1" fmla="*/ 2798680 h 3421856"/>
                <a:gd name="connsiteX2" fmla="*/ 409575 w 410751"/>
                <a:gd name="connsiteY2" fmla="*/ 0 h 3421856"/>
              </a:gdLst>
              <a:ahLst/>
              <a:cxnLst>
                <a:cxn ang="0">
                  <a:pos x="connsiteX0" y="connsiteY0"/>
                </a:cxn>
                <a:cxn ang="0">
                  <a:pos x="connsiteX1" y="connsiteY1"/>
                </a:cxn>
                <a:cxn ang="0">
                  <a:pos x="connsiteX2" y="connsiteY2"/>
                </a:cxn>
              </a:cxnLst>
              <a:rect l="l" t="t" r="r" b="b"/>
              <a:pathLst>
                <a:path w="410751" h="3421856">
                  <a:moveTo>
                    <a:pt x="0" y="3421856"/>
                  </a:moveTo>
                  <a:lnTo>
                    <a:pt x="410751" y="2798680"/>
                  </a:lnTo>
                  <a:lnTo>
                    <a:pt x="409575" y="0"/>
                  </a:lnTo>
                </a:path>
              </a:pathLst>
            </a:cu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cs-CZ" dirty="0"/>
            </a:p>
          </p:txBody>
        </p:sp>
        <p:sp>
          <p:nvSpPr>
            <p:cNvPr id="14" name="Volný tvar 13"/>
            <p:cNvSpPr/>
            <p:nvPr/>
          </p:nvSpPr>
          <p:spPr>
            <a:xfrm>
              <a:off x="-7144" y="-2381"/>
              <a:ext cx="238919" cy="297656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373856 w 612775"/>
                <a:gd name="connsiteY1" fmla="*/ 3344891 h 3919538"/>
                <a:gd name="connsiteX2" fmla="*/ 612775 w 612775"/>
                <a:gd name="connsiteY2" fmla="*/ 2984500 h 3919538"/>
                <a:gd name="connsiteX3" fmla="*/ 612775 w 612775"/>
                <a:gd name="connsiteY3" fmla="*/ 0 h 3919538"/>
                <a:gd name="connsiteX0" fmla="*/ 0 w 238919"/>
                <a:gd name="connsiteY0" fmla="*/ 3344891 h 3344891"/>
                <a:gd name="connsiteX1" fmla="*/ 238919 w 238919"/>
                <a:gd name="connsiteY1" fmla="*/ 2984500 h 3344891"/>
                <a:gd name="connsiteX2" fmla="*/ 238919 w 238919"/>
                <a:gd name="connsiteY2" fmla="*/ 0 h 3344891"/>
                <a:gd name="connsiteX0" fmla="*/ 0 w 238919"/>
                <a:gd name="connsiteY0" fmla="*/ 3344891 h 3344891"/>
                <a:gd name="connsiteX1" fmla="*/ 238919 w 238919"/>
                <a:gd name="connsiteY1" fmla="*/ 2984500 h 3344891"/>
                <a:gd name="connsiteX2" fmla="*/ 238125 w 238919"/>
                <a:gd name="connsiteY2" fmla="*/ 368330 h 3344891"/>
                <a:gd name="connsiteX3" fmla="*/ 238919 w 238919"/>
                <a:gd name="connsiteY3" fmla="*/ 0 h 3344891"/>
                <a:gd name="connsiteX0" fmla="*/ 0 w 238919"/>
                <a:gd name="connsiteY0" fmla="*/ 2976561 h 2976561"/>
                <a:gd name="connsiteX1" fmla="*/ 238919 w 238919"/>
                <a:gd name="connsiteY1" fmla="*/ 2616170 h 2976561"/>
                <a:gd name="connsiteX2" fmla="*/ 238125 w 238919"/>
                <a:gd name="connsiteY2" fmla="*/ 0 h 2976561"/>
              </a:gdLst>
              <a:ahLst/>
              <a:cxnLst>
                <a:cxn ang="0">
                  <a:pos x="connsiteX0" y="connsiteY0"/>
                </a:cxn>
                <a:cxn ang="0">
                  <a:pos x="connsiteX1" y="connsiteY1"/>
                </a:cxn>
                <a:cxn ang="0">
                  <a:pos x="connsiteX2" y="connsiteY2"/>
                </a:cxn>
              </a:cxnLst>
              <a:rect l="l" t="t" r="r" b="b"/>
              <a:pathLst>
                <a:path w="238919" h="2976561">
                  <a:moveTo>
                    <a:pt x="0" y="2976561"/>
                  </a:moveTo>
                  <a:lnTo>
                    <a:pt x="238919" y="2616170"/>
                  </a:lnTo>
                  <a:cubicBezTo>
                    <a:pt x="238654" y="1744113"/>
                    <a:pt x="238390" y="872057"/>
                    <a:pt x="238125" y="0"/>
                  </a:cubicBezTo>
                </a:path>
              </a:pathLst>
            </a:cu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cs-CZ" dirty="0"/>
            </a:p>
          </p:txBody>
        </p:sp>
      </p:grpSp>
      <p:sp>
        <p:nvSpPr>
          <p:cNvPr id="2" name="Zástupný symbol pro nadpis 1"/>
          <p:cNvSpPr>
            <a:spLocks noGrp="1"/>
          </p:cNvSpPr>
          <p:nvPr>
            <p:ph type="title"/>
          </p:nvPr>
        </p:nvSpPr>
        <p:spPr>
          <a:xfrm>
            <a:off x="1218883" y="274637"/>
            <a:ext cx="10360501" cy="1223963"/>
          </a:xfrm>
          <a:prstGeom prst="rect">
            <a:avLst/>
          </a:prstGeom>
        </p:spPr>
        <p:txBody>
          <a:bodyPr vert="horz" lIns="121899" tIns="60949" rIns="121899" bIns="60949" rtlCol="0" anchor="b">
            <a:normAutofit/>
          </a:bodyPr>
          <a:lstStyle/>
          <a:p>
            <a:pPr rtl="0"/>
            <a:r>
              <a:rPr lang="cs-CZ" dirty="0"/>
              <a:t>Kliknutím lze upravit styl.</a:t>
            </a:r>
          </a:p>
        </p:txBody>
      </p:sp>
      <p:sp>
        <p:nvSpPr>
          <p:cNvPr id="3" name="Zástupný symbol pro text 2"/>
          <p:cNvSpPr>
            <a:spLocks noGrp="1"/>
          </p:cNvSpPr>
          <p:nvPr>
            <p:ph type="body" idx="1"/>
          </p:nvPr>
        </p:nvSpPr>
        <p:spPr>
          <a:xfrm>
            <a:off x="1218883" y="1701797"/>
            <a:ext cx="10360501" cy="4462272"/>
          </a:xfrm>
          <a:prstGeom prst="rect">
            <a:avLst/>
          </a:prstGeom>
        </p:spPr>
        <p:txBody>
          <a:bodyPr vert="horz" lIns="121899" tIns="60949" rIns="121899" bIns="60949" rtlCol="0">
            <a:normAutofit/>
          </a:bodyPr>
          <a:lstStyle/>
          <a:p>
            <a:pPr lvl="0" rtl="0"/>
            <a:r>
              <a:rPr lang="cs-CZ" dirty="0"/>
              <a:t>Upravit styly předlohy textu.</a:t>
            </a:r>
          </a:p>
          <a:p>
            <a:pPr lvl="1" rtl="0"/>
            <a:r>
              <a:rPr lang="cs-CZ" dirty="0"/>
              <a:t>Druhá úroveň</a:t>
            </a:r>
          </a:p>
          <a:p>
            <a:pPr lvl="2" rtl="0"/>
            <a:r>
              <a:rPr lang="cs-CZ" dirty="0"/>
              <a:t>Třetí úroveň</a:t>
            </a:r>
          </a:p>
          <a:p>
            <a:pPr lvl="3" rtl="0"/>
            <a:r>
              <a:rPr lang="cs-CZ" dirty="0"/>
              <a:t>Čtvrtá úroveň</a:t>
            </a:r>
          </a:p>
          <a:p>
            <a:pPr lvl="4" rtl="0"/>
            <a:r>
              <a:rPr lang="cs-CZ" dirty="0"/>
              <a:t>Pátá úroveň</a:t>
            </a:r>
          </a:p>
        </p:txBody>
      </p:sp>
      <p:sp>
        <p:nvSpPr>
          <p:cNvPr id="4" name="Zástupný symbol pro datum 3"/>
          <p:cNvSpPr>
            <a:spLocks noGrp="1"/>
          </p:cNvSpPr>
          <p:nvPr>
            <p:ph type="dt" sz="half" idx="2"/>
          </p:nvPr>
        </p:nvSpPr>
        <p:spPr>
          <a:xfrm>
            <a:off x="1218882" y="6356352"/>
            <a:ext cx="2234618" cy="365125"/>
          </a:xfrm>
          <a:prstGeom prst="rect">
            <a:avLst/>
          </a:prstGeom>
        </p:spPr>
        <p:txBody>
          <a:bodyPr vert="horz" lIns="121899" tIns="60949" rIns="121899" bIns="60949" rtlCol="0" anchor="ctr"/>
          <a:lstStyle>
            <a:lvl1pPr algn="l" rtl="0">
              <a:defRPr sz="1200">
                <a:solidFill>
                  <a:schemeClr val="tx1">
                    <a:tint val="75000"/>
                  </a:schemeClr>
                </a:solidFill>
              </a:defRPr>
            </a:lvl1pPr>
          </a:lstStyle>
          <a:p>
            <a:fld id="{7D0E752B-6572-436C-91E9-2D00E8BF5CDF}" type="datetime1">
              <a:rPr lang="cs-CZ" smtClean="0"/>
              <a:pPr/>
              <a:t>28.04.2025</a:t>
            </a:fld>
            <a:endParaRPr lang="cs-CZ" dirty="0"/>
          </a:p>
        </p:txBody>
      </p:sp>
      <p:sp>
        <p:nvSpPr>
          <p:cNvPr id="5" name="Zástupný symbol pro zápatí 4"/>
          <p:cNvSpPr>
            <a:spLocks noGrp="1"/>
          </p:cNvSpPr>
          <p:nvPr>
            <p:ph type="ftr" sz="quarter" idx="3"/>
          </p:nvPr>
        </p:nvSpPr>
        <p:spPr>
          <a:xfrm>
            <a:off x="3453501" y="6356352"/>
            <a:ext cx="5281824" cy="365125"/>
          </a:xfrm>
          <a:prstGeom prst="rect">
            <a:avLst/>
          </a:prstGeom>
        </p:spPr>
        <p:txBody>
          <a:bodyPr vert="horz" lIns="121899" tIns="60949" rIns="121899" bIns="60949" rtlCol="0" anchor="ctr"/>
          <a:lstStyle>
            <a:lvl1pPr algn="ctr" rtl="0">
              <a:defRPr sz="1200">
                <a:solidFill>
                  <a:schemeClr val="tx1">
                    <a:tint val="75000"/>
                  </a:schemeClr>
                </a:solidFill>
              </a:defRPr>
            </a:lvl1pPr>
          </a:lstStyle>
          <a:p>
            <a:pPr rtl="0"/>
            <a:endParaRPr lang="cs-CZ" dirty="0"/>
          </a:p>
        </p:txBody>
      </p:sp>
      <p:sp>
        <p:nvSpPr>
          <p:cNvPr id="6" name="Zástupný symbol pro číslo snímku 5"/>
          <p:cNvSpPr>
            <a:spLocks noGrp="1"/>
          </p:cNvSpPr>
          <p:nvPr>
            <p:ph type="sldNum" sz="quarter" idx="4"/>
          </p:nvPr>
        </p:nvSpPr>
        <p:spPr>
          <a:xfrm>
            <a:off x="10563649" y="6356352"/>
            <a:ext cx="1015735" cy="365125"/>
          </a:xfrm>
          <a:prstGeom prst="rect">
            <a:avLst/>
          </a:prstGeom>
        </p:spPr>
        <p:txBody>
          <a:bodyPr vert="horz" lIns="121899" tIns="60949" rIns="121899" bIns="60949" rtlCol="0" anchor="ctr"/>
          <a:lstStyle>
            <a:lvl1pPr algn="r" rtl="0">
              <a:defRPr sz="1200">
                <a:solidFill>
                  <a:schemeClr val="tx1">
                    <a:tint val="75000"/>
                  </a:schemeClr>
                </a:solidFill>
              </a:defRPr>
            </a:lvl1pPr>
          </a:lstStyle>
          <a:p>
            <a:fld id="{C014DD1E-5D91-48A3-AD6D-45FBA980D106}" type="slidenum">
              <a:rPr lang="cs-CZ" smtClean="0"/>
              <a:pPr/>
              <a:t>‹#›</a:t>
            </a:fld>
            <a:endParaRPr lang="cs-CZ" dirty="0"/>
          </a:p>
        </p:txBody>
      </p:sp>
    </p:spTree>
    <p:extLst>
      <p:ext uri="{BB962C8B-B14F-4D97-AF65-F5344CB8AC3E}">
        <p14:creationId xmlns:p14="http://schemas.microsoft.com/office/powerpoint/2010/main" val="13952758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5.xml"/><Relationship Id="rId5" Type="http://schemas.openxmlformats.org/officeDocument/2006/relationships/chart" Target="../charts/chart12.xml"/><Relationship Id="rId4" Type="http://schemas.openxmlformats.org/officeDocument/2006/relationships/chart" Target="../charts/chart11.xml"/></Relationships>
</file>

<file path=ppt/slides/_rels/slide11.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courseware.zcu.cz/portal/studium/courseware/kvd/pgm1p" TargetMode="External"/><Relationship Id="rId2" Type="http://schemas.openxmlformats.org/officeDocument/2006/relationships/hyperlink" Target="https://portal.zcu.cz/portal/studium/moje-studium/index.html?pc_pagenavigationalstate=AAAAAQAGNjQ5MDIxEwAAAAAA#prohlizeniAnchor" TargetMode="External"/><Relationship Id="rId1" Type="http://schemas.openxmlformats.org/officeDocument/2006/relationships/slideLayout" Target="../slideLayouts/slideLayout5.xml"/><Relationship Id="rId4" Type="http://schemas.openxmlformats.org/officeDocument/2006/relationships/hyperlink" Target="https://mfi.upol.cz/files/31/3104/mfi_3104_303_314.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chart" Target="../charts/chart3.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5.xml"/><Relationship Id="rId4" Type="http://schemas.openxmlformats.org/officeDocument/2006/relationships/chart" Target="../charts/chart6.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311811" y="-2168"/>
            <a:ext cx="10143789" cy="2232296"/>
          </a:xfrm>
        </p:spPr>
        <p:txBody>
          <a:bodyPr rtlCol="0">
            <a:normAutofit/>
          </a:bodyPr>
          <a:lstStyle/>
          <a:p>
            <a:pPr algn="ctr"/>
            <a:r>
              <a:rPr lang="cs-CZ" b="1" dirty="0"/>
              <a:t>Využití generativní AI studenty předmětu PGM1P</a:t>
            </a:r>
            <a:endParaRPr lang="cs-CZ" b="1" dirty="0">
              <a:ea typeface="Calibri"/>
              <a:cs typeface="Calibri"/>
            </a:endParaRPr>
          </a:p>
        </p:txBody>
      </p:sp>
      <p:sp>
        <p:nvSpPr>
          <p:cNvPr id="6" name="TextovéPole 5">
            <a:extLst>
              <a:ext uri="{FF2B5EF4-FFF2-40B4-BE49-F238E27FC236}">
                <a16:creationId xmlns:a16="http://schemas.microsoft.com/office/drawing/2014/main" id="{41D1D302-338F-AF6B-3CEE-69B8F32D8E38}"/>
              </a:ext>
            </a:extLst>
          </p:cNvPr>
          <p:cNvSpPr txBox="1"/>
          <p:nvPr/>
        </p:nvSpPr>
        <p:spPr>
          <a:xfrm>
            <a:off x="1485900" y="4005064"/>
            <a:ext cx="8784976" cy="1384995"/>
          </a:xfrm>
          <a:prstGeom prst="rect">
            <a:avLst/>
          </a:prstGeom>
          <a:noFill/>
        </p:spPr>
        <p:txBody>
          <a:bodyPr wrap="square" lIns="91440" tIns="45720" rIns="91440" bIns="45720" rtlCol="0" anchor="t">
            <a:spAutoFit/>
          </a:bodyPr>
          <a:lstStyle/>
          <a:p>
            <a:r>
              <a:rPr lang="cs-CZ" sz="2800" b="1" dirty="0"/>
              <a:t>Autor:</a:t>
            </a:r>
            <a:r>
              <a:rPr lang="cs-CZ" sz="2800" dirty="0"/>
              <a:t> Šimon Venclík </a:t>
            </a:r>
          </a:p>
          <a:p>
            <a:endParaRPr lang="cs-CZ" sz="2800" dirty="0"/>
          </a:p>
          <a:p>
            <a:r>
              <a:rPr lang="cs-CZ" sz="2800" b="1" dirty="0"/>
              <a:t>Vedoucí práce:</a:t>
            </a:r>
            <a:r>
              <a:rPr lang="cs-CZ" sz="2800" dirty="0"/>
              <a:t> Mgr. Filip Frank, Ph.D.</a:t>
            </a:r>
          </a:p>
        </p:txBody>
      </p:sp>
    </p:spTree>
    <p:extLst>
      <p:ext uri="{BB962C8B-B14F-4D97-AF65-F5344CB8AC3E}">
        <p14:creationId xmlns:p14="http://schemas.microsoft.com/office/powerpoint/2010/main" val="1332291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00A5E0-E5E1-9DAB-913C-E1ECB6C35D2B}"/>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E861AE7B-5D5A-1747-B35D-8FD8D824FBC1}"/>
              </a:ext>
            </a:extLst>
          </p:cNvPr>
          <p:cNvSpPr>
            <a:spLocks noGrp="1"/>
          </p:cNvSpPr>
          <p:nvPr>
            <p:ph type="title"/>
          </p:nvPr>
        </p:nvSpPr>
        <p:spPr>
          <a:xfrm>
            <a:off x="1125860" y="116632"/>
            <a:ext cx="10360501" cy="661888"/>
          </a:xfrm>
        </p:spPr>
        <p:txBody>
          <a:bodyPr/>
          <a:lstStyle/>
          <a:p>
            <a:r>
              <a:rPr lang="cs-CZ" dirty="0"/>
              <a:t>UKÁZKA DAT Z DOTAZNÍKOVÉHO ŠETŘENÍ</a:t>
            </a:r>
          </a:p>
        </p:txBody>
      </p:sp>
      <p:graphicFrame>
        <p:nvGraphicFramePr>
          <p:cNvPr id="3" name="Graf 2">
            <a:extLst>
              <a:ext uri="{FF2B5EF4-FFF2-40B4-BE49-F238E27FC236}">
                <a16:creationId xmlns:a16="http://schemas.microsoft.com/office/drawing/2014/main" id="{03C1E379-D583-42C5-61DC-4960DC6F15C5}"/>
              </a:ext>
            </a:extLst>
          </p:cNvPr>
          <p:cNvGraphicFramePr>
            <a:graphicFrameLocks/>
          </p:cNvGraphicFramePr>
          <p:nvPr>
            <p:extLst>
              <p:ext uri="{D42A27DB-BD31-4B8C-83A1-F6EECF244321}">
                <p14:modId xmlns:p14="http://schemas.microsoft.com/office/powerpoint/2010/main" val="2675324252"/>
              </p:ext>
            </p:extLst>
          </p:nvPr>
        </p:nvGraphicFramePr>
        <p:xfrm>
          <a:off x="733260" y="778520"/>
          <a:ext cx="4380987" cy="266033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Graf 4">
            <a:extLst>
              <a:ext uri="{FF2B5EF4-FFF2-40B4-BE49-F238E27FC236}">
                <a16:creationId xmlns:a16="http://schemas.microsoft.com/office/drawing/2014/main" id="{1D754297-0BAF-AB51-4EC8-3BE73CF09469}"/>
              </a:ext>
            </a:extLst>
          </p:cNvPr>
          <p:cNvGraphicFramePr>
            <a:graphicFrameLocks/>
          </p:cNvGraphicFramePr>
          <p:nvPr>
            <p:extLst>
              <p:ext uri="{D42A27DB-BD31-4B8C-83A1-F6EECF244321}">
                <p14:modId xmlns:p14="http://schemas.microsoft.com/office/powerpoint/2010/main" val="813827649"/>
              </p:ext>
            </p:extLst>
          </p:nvPr>
        </p:nvGraphicFramePr>
        <p:xfrm>
          <a:off x="6932595" y="778520"/>
          <a:ext cx="4553766" cy="26504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Graf 5">
            <a:extLst>
              <a:ext uri="{FF2B5EF4-FFF2-40B4-BE49-F238E27FC236}">
                <a16:creationId xmlns:a16="http://schemas.microsoft.com/office/drawing/2014/main" id="{26D77DDE-29F6-7B1F-B29E-1B3D0BE822B5}"/>
              </a:ext>
            </a:extLst>
          </p:cNvPr>
          <p:cNvGraphicFramePr>
            <a:graphicFrameLocks/>
          </p:cNvGraphicFramePr>
          <p:nvPr>
            <p:extLst>
              <p:ext uri="{D42A27DB-BD31-4B8C-83A1-F6EECF244321}">
                <p14:modId xmlns:p14="http://schemas.microsoft.com/office/powerpoint/2010/main" val="3885443947"/>
              </p:ext>
            </p:extLst>
          </p:nvPr>
        </p:nvGraphicFramePr>
        <p:xfrm>
          <a:off x="6933411" y="3926447"/>
          <a:ext cx="4553766" cy="272865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Graf 8">
            <a:extLst>
              <a:ext uri="{FF2B5EF4-FFF2-40B4-BE49-F238E27FC236}">
                <a16:creationId xmlns:a16="http://schemas.microsoft.com/office/drawing/2014/main" id="{729F7CB5-42D9-44D6-D67A-4ED35E2B0312}"/>
              </a:ext>
            </a:extLst>
          </p:cNvPr>
          <p:cNvGraphicFramePr>
            <a:graphicFrameLocks/>
          </p:cNvGraphicFramePr>
          <p:nvPr>
            <p:extLst>
              <p:ext uri="{D42A27DB-BD31-4B8C-83A1-F6EECF244321}">
                <p14:modId xmlns:p14="http://schemas.microsoft.com/office/powerpoint/2010/main" val="1445055635"/>
              </p:ext>
            </p:extLst>
          </p:nvPr>
        </p:nvGraphicFramePr>
        <p:xfrm>
          <a:off x="733260" y="3926447"/>
          <a:ext cx="4380987" cy="2728652"/>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111708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C8B0F0-975B-64F7-82A3-8C5442D6CABA}"/>
            </a:ext>
          </a:extLst>
        </p:cNvPr>
        <p:cNvGrpSpPr/>
        <p:nvPr/>
      </p:nvGrpSpPr>
      <p:grpSpPr>
        <a:xfrm>
          <a:off x="0" y="0"/>
          <a:ext cx="0" cy="0"/>
          <a:chOff x="0" y="0"/>
          <a:chExt cx="0" cy="0"/>
        </a:xfrm>
      </p:grpSpPr>
      <p:graphicFrame>
        <p:nvGraphicFramePr>
          <p:cNvPr id="8" name="Zástupný obsah 7">
            <a:extLst>
              <a:ext uri="{FF2B5EF4-FFF2-40B4-BE49-F238E27FC236}">
                <a16:creationId xmlns:a16="http://schemas.microsoft.com/office/drawing/2014/main" id="{CD373A86-28C7-1D11-C1BC-D1978C6739B5}"/>
              </a:ext>
            </a:extLst>
          </p:cNvPr>
          <p:cNvGraphicFramePr>
            <a:graphicFrameLocks noGrp="1"/>
          </p:cNvGraphicFramePr>
          <p:nvPr>
            <p:ph sz="quarter" idx="4"/>
            <p:extLst>
              <p:ext uri="{D42A27DB-BD31-4B8C-83A1-F6EECF244321}">
                <p14:modId xmlns:p14="http://schemas.microsoft.com/office/powerpoint/2010/main" val="2218658414"/>
              </p:ext>
            </p:extLst>
          </p:nvPr>
        </p:nvGraphicFramePr>
        <p:xfrm>
          <a:off x="943992" y="784003"/>
          <a:ext cx="5150420" cy="3454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Graf 9">
            <a:extLst>
              <a:ext uri="{FF2B5EF4-FFF2-40B4-BE49-F238E27FC236}">
                <a16:creationId xmlns:a16="http://schemas.microsoft.com/office/drawing/2014/main" id="{EA51A9A0-8B44-4C77-4C44-A3B9456A5E54}"/>
              </a:ext>
            </a:extLst>
          </p:cNvPr>
          <p:cNvGraphicFramePr/>
          <p:nvPr>
            <p:extLst>
              <p:ext uri="{D42A27DB-BD31-4B8C-83A1-F6EECF244321}">
                <p14:modId xmlns:p14="http://schemas.microsoft.com/office/powerpoint/2010/main" val="4174522404"/>
              </p:ext>
            </p:extLst>
          </p:nvPr>
        </p:nvGraphicFramePr>
        <p:xfrm>
          <a:off x="6238428" y="3241943"/>
          <a:ext cx="5760640" cy="3454399"/>
        </p:xfrm>
        <a:graphic>
          <a:graphicData uri="http://schemas.openxmlformats.org/drawingml/2006/chart">
            <c:chart xmlns:c="http://schemas.openxmlformats.org/drawingml/2006/chart" xmlns:r="http://schemas.openxmlformats.org/officeDocument/2006/relationships" r:id="rId3"/>
          </a:graphicData>
        </a:graphic>
      </p:graphicFrame>
      <p:sp>
        <p:nvSpPr>
          <p:cNvPr id="5" name="Nadpis 1">
            <a:extLst>
              <a:ext uri="{FF2B5EF4-FFF2-40B4-BE49-F238E27FC236}">
                <a16:creationId xmlns:a16="http://schemas.microsoft.com/office/drawing/2014/main" id="{D56076DF-9574-0B64-026B-17F598022322}"/>
              </a:ext>
            </a:extLst>
          </p:cNvPr>
          <p:cNvSpPr>
            <a:spLocks noGrp="1"/>
          </p:cNvSpPr>
          <p:nvPr>
            <p:ph type="title"/>
          </p:nvPr>
        </p:nvSpPr>
        <p:spPr>
          <a:xfrm>
            <a:off x="1125860" y="116632"/>
            <a:ext cx="10360501" cy="661888"/>
          </a:xfrm>
        </p:spPr>
        <p:txBody>
          <a:bodyPr/>
          <a:lstStyle/>
          <a:p>
            <a:r>
              <a:rPr lang="cs-CZ" dirty="0"/>
              <a:t>UKÁZKA DAT Z DOTAZNÍKOVÉHO ŠETŘENÍ</a:t>
            </a:r>
          </a:p>
        </p:txBody>
      </p:sp>
    </p:spTree>
    <p:extLst>
      <p:ext uri="{BB962C8B-B14F-4D97-AF65-F5344CB8AC3E}">
        <p14:creationId xmlns:p14="http://schemas.microsoft.com/office/powerpoint/2010/main" val="4083571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301E5D-EE15-BA16-F044-0E6EB81C5FB0}"/>
              </a:ext>
            </a:extLst>
          </p:cNvPr>
          <p:cNvSpPr>
            <a:spLocks noGrp="1"/>
          </p:cNvSpPr>
          <p:nvPr>
            <p:ph type="title"/>
          </p:nvPr>
        </p:nvSpPr>
        <p:spPr>
          <a:xfrm>
            <a:off x="1118893" y="254642"/>
            <a:ext cx="10360501" cy="664127"/>
          </a:xfrm>
        </p:spPr>
        <p:txBody>
          <a:bodyPr/>
          <a:lstStyle/>
          <a:p>
            <a:r>
              <a:rPr lang="cs-CZ" dirty="0">
                <a:ea typeface="Calibri"/>
                <a:cs typeface="Calibri"/>
              </a:rPr>
              <a:t>UKÁZKA DAT Z ROZHOVORU</a:t>
            </a:r>
            <a:endParaRPr lang="cs-CZ" dirty="0"/>
          </a:p>
        </p:txBody>
      </p:sp>
      <p:sp>
        <p:nvSpPr>
          <p:cNvPr id="10" name="TextovéPole 9">
            <a:extLst>
              <a:ext uri="{FF2B5EF4-FFF2-40B4-BE49-F238E27FC236}">
                <a16:creationId xmlns:a16="http://schemas.microsoft.com/office/drawing/2014/main" id="{79C2FD01-F3A2-29E2-3B8D-F45F9A7AB366}"/>
              </a:ext>
            </a:extLst>
          </p:cNvPr>
          <p:cNvSpPr txBox="1"/>
          <p:nvPr/>
        </p:nvSpPr>
        <p:spPr>
          <a:xfrm>
            <a:off x="1299410" y="924519"/>
            <a:ext cx="9982500"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i="1" dirty="0">
                <a:ea typeface="Calibri"/>
                <a:cs typeface="Calibri"/>
              </a:rPr>
              <a:t>„</a:t>
            </a:r>
            <a:r>
              <a:rPr lang="en-US" i="1" dirty="0" err="1">
                <a:ea typeface="Calibri"/>
                <a:cs typeface="Calibri"/>
              </a:rPr>
              <a:t>Já</a:t>
            </a:r>
            <a:r>
              <a:rPr lang="en-US" i="1" dirty="0">
                <a:ea typeface="Calibri"/>
                <a:cs typeface="Calibri"/>
              </a:rPr>
              <a:t> </a:t>
            </a:r>
            <a:r>
              <a:rPr lang="en-US" i="1" dirty="0" err="1">
                <a:ea typeface="Calibri"/>
                <a:cs typeface="Calibri"/>
              </a:rPr>
              <a:t>obecně</a:t>
            </a:r>
            <a:r>
              <a:rPr lang="en-US" i="1" dirty="0">
                <a:ea typeface="Calibri"/>
                <a:cs typeface="Calibri"/>
              </a:rPr>
              <a:t> </a:t>
            </a:r>
            <a:r>
              <a:rPr lang="en-US" i="1" dirty="0" err="1">
                <a:ea typeface="Calibri"/>
                <a:cs typeface="Calibri"/>
              </a:rPr>
              <a:t>chatboty</a:t>
            </a:r>
            <a:r>
              <a:rPr lang="en-US" i="1" dirty="0">
                <a:ea typeface="Calibri"/>
                <a:cs typeface="Calibri"/>
              </a:rPr>
              <a:t> </a:t>
            </a:r>
            <a:r>
              <a:rPr lang="en-US" i="1" dirty="0" err="1">
                <a:ea typeface="Calibri"/>
                <a:cs typeface="Calibri"/>
              </a:rPr>
              <a:t>nepoužívám</a:t>
            </a:r>
            <a:r>
              <a:rPr lang="en-US" i="1" dirty="0">
                <a:ea typeface="Calibri"/>
                <a:cs typeface="Calibri"/>
              </a:rPr>
              <a:t>, </a:t>
            </a:r>
            <a:r>
              <a:rPr lang="en-US" i="1" dirty="0" err="1">
                <a:ea typeface="Calibri"/>
                <a:cs typeface="Calibri"/>
              </a:rPr>
              <a:t>nějak</a:t>
            </a:r>
            <a:r>
              <a:rPr lang="en-US" i="1" dirty="0">
                <a:ea typeface="Calibri"/>
                <a:cs typeface="Calibri"/>
              </a:rPr>
              <a:t> se </a:t>
            </a:r>
            <a:r>
              <a:rPr lang="en-US" i="1" dirty="0" err="1">
                <a:ea typeface="Calibri"/>
                <a:cs typeface="Calibri"/>
              </a:rPr>
              <a:t>jich</a:t>
            </a:r>
            <a:r>
              <a:rPr lang="en-US" i="1" dirty="0">
                <a:ea typeface="Calibri"/>
                <a:cs typeface="Calibri"/>
              </a:rPr>
              <a:t> </a:t>
            </a:r>
            <a:r>
              <a:rPr lang="en-US" i="1" dirty="0" err="1">
                <a:ea typeface="Calibri"/>
                <a:cs typeface="Calibri"/>
              </a:rPr>
              <a:t>pořád</a:t>
            </a:r>
            <a:r>
              <a:rPr lang="en-US" i="1" dirty="0">
                <a:ea typeface="Calibri"/>
                <a:cs typeface="Calibri"/>
              </a:rPr>
              <a:t> </a:t>
            </a:r>
            <a:r>
              <a:rPr lang="en-US" i="1" dirty="0" err="1">
                <a:ea typeface="Calibri"/>
                <a:cs typeface="Calibri"/>
              </a:rPr>
              <a:t>štítím</a:t>
            </a:r>
            <a:r>
              <a:rPr lang="en-US" i="1" dirty="0">
                <a:ea typeface="Calibri"/>
                <a:cs typeface="Calibri"/>
              </a:rPr>
              <a:t>, </a:t>
            </a:r>
            <a:r>
              <a:rPr lang="en-US" i="1" dirty="0" err="1">
                <a:ea typeface="Calibri"/>
                <a:cs typeface="Calibri"/>
              </a:rPr>
              <a:t>nevím</a:t>
            </a:r>
            <a:r>
              <a:rPr lang="en-US" i="1" dirty="0">
                <a:ea typeface="Calibri"/>
                <a:cs typeface="Calibri"/>
              </a:rPr>
              <a:t>, je to </a:t>
            </a:r>
            <a:r>
              <a:rPr lang="en-US" i="1" dirty="0" err="1">
                <a:ea typeface="Calibri"/>
                <a:cs typeface="Calibri"/>
              </a:rPr>
              <a:t>asi</a:t>
            </a:r>
            <a:r>
              <a:rPr lang="en-US" i="1" dirty="0">
                <a:ea typeface="Calibri"/>
                <a:cs typeface="Calibri"/>
              </a:rPr>
              <a:t> </a:t>
            </a:r>
            <a:r>
              <a:rPr lang="en-US" i="1" dirty="0" err="1">
                <a:ea typeface="Calibri"/>
                <a:cs typeface="Calibri"/>
              </a:rPr>
              <a:t>jen</a:t>
            </a:r>
            <a:r>
              <a:rPr lang="en-US" i="1" dirty="0">
                <a:ea typeface="Calibri"/>
                <a:cs typeface="Calibri"/>
              </a:rPr>
              <a:t> </a:t>
            </a:r>
            <a:r>
              <a:rPr lang="en-US" i="1" dirty="0" err="1">
                <a:ea typeface="Calibri"/>
                <a:cs typeface="Calibri"/>
              </a:rPr>
              <a:t>osobní</a:t>
            </a:r>
            <a:r>
              <a:rPr lang="en-US" i="1" dirty="0">
                <a:ea typeface="Calibri"/>
                <a:cs typeface="Calibri"/>
              </a:rPr>
              <a:t> </a:t>
            </a:r>
            <a:r>
              <a:rPr lang="en-US" i="1" dirty="0" err="1">
                <a:ea typeface="Calibri"/>
                <a:cs typeface="Calibri"/>
              </a:rPr>
              <a:t>blok</a:t>
            </a:r>
            <a:r>
              <a:rPr lang="en-US" i="1" dirty="0">
                <a:ea typeface="Calibri"/>
                <a:cs typeface="Calibri"/>
              </a:rPr>
              <a:t>, ale z toho, co </a:t>
            </a:r>
            <a:r>
              <a:rPr lang="en-US" i="1" dirty="0" err="1">
                <a:ea typeface="Calibri"/>
                <a:cs typeface="Calibri"/>
              </a:rPr>
              <a:t>jsem</a:t>
            </a:r>
            <a:r>
              <a:rPr lang="en-US" i="1" dirty="0">
                <a:ea typeface="Calibri"/>
                <a:cs typeface="Calibri"/>
              </a:rPr>
              <a:t> </a:t>
            </a:r>
            <a:r>
              <a:rPr lang="en-US" i="1" dirty="0" err="1">
                <a:ea typeface="Calibri"/>
                <a:cs typeface="Calibri"/>
              </a:rPr>
              <a:t>zkoušel</a:t>
            </a:r>
            <a:r>
              <a:rPr lang="en-US" i="1" dirty="0">
                <a:ea typeface="Calibri"/>
                <a:cs typeface="Calibri"/>
              </a:rPr>
              <a:t>, </a:t>
            </a:r>
            <a:r>
              <a:rPr lang="en-US" i="1" dirty="0" err="1">
                <a:ea typeface="Calibri"/>
                <a:cs typeface="Calibri"/>
              </a:rPr>
              <a:t>tak</a:t>
            </a:r>
            <a:r>
              <a:rPr lang="en-US" i="1" dirty="0">
                <a:ea typeface="Calibri"/>
                <a:cs typeface="Calibri"/>
              </a:rPr>
              <a:t> </a:t>
            </a:r>
            <a:r>
              <a:rPr lang="en-US" i="1" dirty="0" err="1">
                <a:ea typeface="Calibri"/>
                <a:cs typeface="Calibri"/>
              </a:rPr>
              <a:t>jsem</a:t>
            </a:r>
            <a:r>
              <a:rPr lang="en-US" i="1" dirty="0">
                <a:ea typeface="Calibri"/>
                <a:cs typeface="Calibri"/>
              </a:rPr>
              <a:t> </a:t>
            </a:r>
            <a:r>
              <a:rPr lang="en-US" i="1" dirty="0" err="1">
                <a:ea typeface="Calibri"/>
                <a:cs typeface="Calibri"/>
              </a:rPr>
              <a:t>zkoušel</a:t>
            </a:r>
            <a:r>
              <a:rPr lang="en-US" i="1" dirty="0">
                <a:ea typeface="Calibri"/>
                <a:cs typeface="Calibri"/>
              </a:rPr>
              <a:t> </a:t>
            </a:r>
            <a:r>
              <a:rPr lang="en-US" i="1" dirty="0" err="1">
                <a:ea typeface="Calibri"/>
                <a:cs typeface="Calibri"/>
              </a:rPr>
              <a:t>Copilota</a:t>
            </a:r>
            <a:r>
              <a:rPr lang="en-US" i="1" dirty="0">
                <a:ea typeface="Calibri"/>
                <a:cs typeface="Calibri"/>
              </a:rPr>
              <a:t> od </a:t>
            </a:r>
            <a:r>
              <a:rPr lang="en-US" i="1" dirty="0" err="1">
                <a:ea typeface="Calibri"/>
                <a:cs typeface="Calibri"/>
              </a:rPr>
              <a:t>Microsoftu</a:t>
            </a:r>
            <a:r>
              <a:rPr lang="en-US" i="1" dirty="0">
                <a:ea typeface="Calibri"/>
                <a:cs typeface="Calibri"/>
              </a:rPr>
              <a:t> a jak </a:t>
            </a:r>
            <a:r>
              <a:rPr lang="en-US" i="1" dirty="0" err="1">
                <a:ea typeface="Calibri"/>
                <a:cs typeface="Calibri"/>
              </a:rPr>
              <a:t>jste</a:t>
            </a:r>
            <a:r>
              <a:rPr lang="en-US" i="1" dirty="0">
                <a:ea typeface="Calibri"/>
                <a:cs typeface="Calibri"/>
              </a:rPr>
              <a:t> </a:t>
            </a:r>
            <a:r>
              <a:rPr lang="en-US" i="1" dirty="0" err="1">
                <a:ea typeface="Calibri"/>
                <a:cs typeface="Calibri"/>
              </a:rPr>
              <a:t>říkali</a:t>
            </a:r>
            <a:r>
              <a:rPr lang="en-US" i="1" dirty="0">
                <a:ea typeface="Calibri"/>
                <a:cs typeface="Calibri"/>
              </a:rPr>
              <a:t>, je to o tom, </a:t>
            </a:r>
            <a:r>
              <a:rPr lang="en-US" i="1" dirty="0" err="1">
                <a:ea typeface="Calibri"/>
                <a:cs typeface="Calibri"/>
              </a:rPr>
              <a:t>správně</a:t>
            </a:r>
            <a:r>
              <a:rPr lang="en-US" i="1" dirty="0">
                <a:ea typeface="Calibri"/>
                <a:cs typeface="Calibri"/>
              </a:rPr>
              <a:t> to </a:t>
            </a:r>
            <a:r>
              <a:rPr lang="en-US" i="1" dirty="0" err="1">
                <a:ea typeface="Calibri"/>
                <a:cs typeface="Calibri"/>
              </a:rPr>
              <a:t>říct</a:t>
            </a:r>
            <a:r>
              <a:rPr lang="en-US" i="1" dirty="0">
                <a:ea typeface="Calibri"/>
                <a:cs typeface="Calibri"/>
              </a:rPr>
              <a:t>, aby to </a:t>
            </a:r>
            <a:r>
              <a:rPr lang="en-US" i="1" dirty="0" err="1">
                <a:ea typeface="Calibri"/>
                <a:cs typeface="Calibri"/>
              </a:rPr>
              <a:t>pochopil</a:t>
            </a:r>
            <a:r>
              <a:rPr lang="en-US" i="1" dirty="0">
                <a:ea typeface="Calibri"/>
                <a:cs typeface="Calibri"/>
              </a:rPr>
              <a:t>, </a:t>
            </a:r>
            <a:r>
              <a:rPr lang="en-US" i="1" dirty="0" err="1">
                <a:ea typeface="Calibri"/>
                <a:cs typeface="Calibri"/>
              </a:rPr>
              <a:t>pak</a:t>
            </a:r>
            <a:r>
              <a:rPr lang="en-US" i="1" dirty="0">
                <a:ea typeface="Calibri"/>
                <a:cs typeface="Calibri"/>
              </a:rPr>
              <a:t> </a:t>
            </a:r>
            <a:r>
              <a:rPr lang="en-US" i="1" dirty="0" err="1">
                <a:ea typeface="Calibri"/>
                <a:cs typeface="Calibri"/>
              </a:rPr>
              <a:t>už</a:t>
            </a:r>
            <a:r>
              <a:rPr lang="en-US" i="1" dirty="0">
                <a:ea typeface="Calibri"/>
                <a:cs typeface="Calibri"/>
              </a:rPr>
              <a:t> to </a:t>
            </a:r>
            <a:r>
              <a:rPr lang="en-US" i="1" dirty="0" err="1">
                <a:ea typeface="Calibri"/>
                <a:cs typeface="Calibri"/>
              </a:rPr>
              <a:t>půjde</a:t>
            </a:r>
            <a:r>
              <a:rPr lang="en-US" i="1" dirty="0">
                <a:ea typeface="Calibri"/>
                <a:cs typeface="Calibri"/>
              </a:rPr>
              <a:t>.“</a:t>
            </a:r>
            <a:endParaRPr lang="cs-CZ" dirty="0"/>
          </a:p>
        </p:txBody>
      </p:sp>
      <p:sp>
        <p:nvSpPr>
          <p:cNvPr id="11" name="TextovéPole 10">
            <a:extLst>
              <a:ext uri="{FF2B5EF4-FFF2-40B4-BE49-F238E27FC236}">
                <a16:creationId xmlns:a16="http://schemas.microsoft.com/office/drawing/2014/main" id="{15398B8A-9FBD-9FC5-3A28-9E608E0ED54A}"/>
              </a:ext>
            </a:extLst>
          </p:cNvPr>
          <p:cNvSpPr txBox="1"/>
          <p:nvPr/>
        </p:nvSpPr>
        <p:spPr>
          <a:xfrm>
            <a:off x="1306987" y="4363822"/>
            <a:ext cx="10188686"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i="1" dirty="0"/>
              <a:t>„</a:t>
            </a:r>
            <a:r>
              <a:rPr lang="en-US" i="1" dirty="0" err="1"/>
              <a:t>Použiju</a:t>
            </a:r>
            <a:r>
              <a:rPr lang="en-US" i="1" dirty="0"/>
              <a:t>, ale </a:t>
            </a:r>
            <a:r>
              <a:rPr lang="en-US" i="1" dirty="0" err="1"/>
              <a:t>musím</a:t>
            </a:r>
            <a:r>
              <a:rPr lang="en-US" i="1" dirty="0"/>
              <a:t> se s </a:t>
            </a:r>
            <a:r>
              <a:rPr lang="en-US" i="1" dirty="0" err="1"/>
              <a:t>ním</a:t>
            </a:r>
            <a:r>
              <a:rPr lang="en-US" i="1" dirty="0"/>
              <a:t> </a:t>
            </a:r>
            <a:r>
              <a:rPr lang="en-US" i="1" dirty="0" err="1"/>
              <a:t>nejdřív</a:t>
            </a:r>
            <a:r>
              <a:rPr lang="en-US" i="1" dirty="0"/>
              <a:t> </a:t>
            </a:r>
            <a:r>
              <a:rPr lang="en-US" i="1" dirty="0" err="1"/>
              <a:t>naučit</a:t>
            </a:r>
            <a:r>
              <a:rPr lang="en-US" i="1" dirty="0"/>
              <a:t> </a:t>
            </a:r>
            <a:r>
              <a:rPr lang="en-US" i="1" dirty="0" err="1"/>
              <a:t>pracovat</a:t>
            </a:r>
            <a:r>
              <a:rPr lang="en-US" i="1" dirty="0"/>
              <a:t>, </a:t>
            </a:r>
            <a:r>
              <a:rPr lang="en-US" i="1" dirty="0" err="1"/>
              <a:t>abych</a:t>
            </a:r>
            <a:r>
              <a:rPr lang="en-US" i="1" dirty="0"/>
              <a:t> </a:t>
            </a:r>
            <a:r>
              <a:rPr lang="en-US" i="1" dirty="0" err="1"/>
              <a:t>věděl</a:t>
            </a:r>
            <a:r>
              <a:rPr lang="en-US" i="1" dirty="0"/>
              <a:t>, co a jak </a:t>
            </a:r>
            <a:r>
              <a:rPr lang="en-US" i="1" dirty="0" err="1"/>
              <a:t>dělat</a:t>
            </a:r>
            <a:r>
              <a:rPr lang="en-US" i="1" dirty="0"/>
              <a:t>, aby mi to dalo </a:t>
            </a:r>
            <a:r>
              <a:rPr lang="en-US" i="1" dirty="0" err="1"/>
              <a:t>použitelné</a:t>
            </a:r>
            <a:r>
              <a:rPr lang="en-US" i="1" dirty="0"/>
              <a:t> </a:t>
            </a:r>
            <a:r>
              <a:rPr lang="en-US" i="1" dirty="0" err="1"/>
              <a:t>věci</a:t>
            </a:r>
            <a:r>
              <a:rPr lang="en-US" i="1" dirty="0"/>
              <a:t>. </a:t>
            </a:r>
            <a:r>
              <a:rPr lang="en-US" i="1" dirty="0" err="1"/>
              <a:t>Přes</a:t>
            </a:r>
            <a:r>
              <a:rPr lang="en-US" i="1" dirty="0"/>
              <a:t> </a:t>
            </a:r>
            <a:r>
              <a:rPr lang="en-US" i="1" dirty="0" err="1"/>
              <a:t>prázdniny</a:t>
            </a:r>
            <a:r>
              <a:rPr lang="en-US" i="1" dirty="0"/>
              <a:t> se </a:t>
            </a:r>
            <a:r>
              <a:rPr lang="en-US" i="1" dirty="0" err="1"/>
              <a:t>budu</a:t>
            </a:r>
            <a:r>
              <a:rPr lang="en-US" i="1" dirty="0"/>
              <a:t> s </a:t>
            </a:r>
            <a:r>
              <a:rPr lang="en-US" i="1" dirty="0" err="1"/>
              <a:t>chatbotem</a:t>
            </a:r>
            <a:r>
              <a:rPr lang="en-US" i="1" dirty="0"/>
              <a:t> </a:t>
            </a:r>
            <a:r>
              <a:rPr lang="en-US" i="1" dirty="0" err="1"/>
              <a:t>učit</a:t>
            </a:r>
            <a:r>
              <a:rPr lang="en-US" i="1" dirty="0"/>
              <a:t>.“</a:t>
            </a:r>
          </a:p>
        </p:txBody>
      </p:sp>
    </p:spTree>
    <p:extLst>
      <p:ext uri="{BB962C8B-B14F-4D97-AF65-F5344CB8AC3E}">
        <p14:creationId xmlns:p14="http://schemas.microsoft.com/office/powerpoint/2010/main" val="1055445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ovéPole 6">
            <a:extLst>
              <a:ext uri="{FF2B5EF4-FFF2-40B4-BE49-F238E27FC236}">
                <a16:creationId xmlns:a16="http://schemas.microsoft.com/office/drawing/2014/main" id="{984C5B3B-DFAD-DDDF-5A77-333D1736664B}"/>
              </a:ext>
            </a:extLst>
          </p:cNvPr>
          <p:cNvSpPr txBox="1"/>
          <p:nvPr/>
        </p:nvSpPr>
        <p:spPr>
          <a:xfrm>
            <a:off x="1205704" y="421437"/>
            <a:ext cx="10780185" cy="1631216"/>
          </a:xfrm>
          <a:prstGeom prst="rect">
            <a:avLst/>
          </a:prstGeom>
          <a:noFill/>
        </p:spPr>
        <p:txBody>
          <a:bodyPr wrap="square" rtlCol="0">
            <a:spAutoFit/>
          </a:bodyPr>
          <a:lstStyle/>
          <a:p>
            <a:r>
              <a:rPr lang="cs-CZ" i="1" dirty="0">
                <a:effectLst/>
                <a:latin typeface="Calibri" panose="020F0502020204030204" pitchFamily="34" charset="0"/>
                <a:ea typeface="Calibri" panose="020F0502020204030204" pitchFamily="34" charset="0"/>
                <a:cs typeface="Arial" panose="020B0604020202020204" pitchFamily="34" charset="0"/>
              </a:rPr>
              <a:t>„Bez umělé inteligence bych absolutně programování jedna neudělal. Nebo že absolutně nic bych se nechytal. Maximálně bych napsal pár </a:t>
            </a:r>
            <a:r>
              <a:rPr lang="cs-CZ" i="1" dirty="0" err="1">
                <a:effectLst/>
                <a:latin typeface="Calibri" panose="020F0502020204030204" pitchFamily="34" charset="0"/>
                <a:ea typeface="Calibri" panose="020F0502020204030204" pitchFamily="34" charset="0"/>
                <a:cs typeface="Arial" panose="020B0604020202020204" pitchFamily="34" charset="0"/>
              </a:rPr>
              <a:t>ifů</a:t>
            </a:r>
            <a:r>
              <a:rPr lang="cs-CZ" i="1" dirty="0">
                <a:effectLst/>
                <a:latin typeface="Calibri" panose="020F0502020204030204" pitchFamily="34" charset="0"/>
                <a:ea typeface="Calibri" panose="020F0502020204030204" pitchFamily="34" charset="0"/>
                <a:cs typeface="Arial" panose="020B0604020202020204" pitchFamily="34" charset="0"/>
              </a:rPr>
              <a:t>, ale jinak bych to neudělal, jakože vůbec.“</a:t>
            </a:r>
            <a:endParaRPr lang="cs-CZ" dirty="0">
              <a:effectLst/>
              <a:latin typeface="Calibri" panose="020F0502020204030204" pitchFamily="34" charset="0"/>
              <a:ea typeface="Calibri" panose="020F0502020204030204" pitchFamily="34" charset="0"/>
              <a:cs typeface="Arial" panose="020B0604020202020204" pitchFamily="34" charset="0"/>
            </a:endParaRPr>
          </a:p>
          <a:p>
            <a:endParaRPr lang="cs-CZ" sz="2800" dirty="0"/>
          </a:p>
        </p:txBody>
      </p:sp>
      <p:sp>
        <p:nvSpPr>
          <p:cNvPr id="9" name="TextovéPole 8">
            <a:extLst>
              <a:ext uri="{FF2B5EF4-FFF2-40B4-BE49-F238E27FC236}">
                <a16:creationId xmlns:a16="http://schemas.microsoft.com/office/drawing/2014/main" id="{9CEE4380-40EA-ADE3-E445-9E4DDC092D56}"/>
              </a:ext>
            </a:extLst>
          </p:cNvPr>
          <p:cNvSpPr txBox="1"/>
          <p:nvPr/>
        </p:nvSpPr>
        <p:spPr>
          <a:xfrm>
            <a:off x="1174732" y="2132856"/>
            <a:ext cx="10343991" cy="2739211"/>
          </a:xfrm>
          <a:prstGeom prst="rect">
            <a:avLst/>
          </a:prstGeom>
          <a:noFill/>
        </p:spPr>
        <p:txBody>
          <a:bodyPr wrap="square" rtlCol="0">
            <a:spAutoFit/>
          </a:bodyPr>
          <a:lstStyle/>
          <a:p>
            <a:r>
              <a:rPr lang="cs-CZ" i="1" dirty="0">
                <a:effectLst/>
                <a:latin typeface="Calibri" panose="020F0502020204030204" pitchFamily="34" charset="0"/>
                <a:ea typeface="Calibri" panose="020F0502020204030204" pitchFamily="34" charset="0"/>
                <a:cs typeface="Arial" panose="020B0604020202020204" pitchFamily="34" charset="0"/>
              </a:rPr>
              <a:t>„Prosím tě, tak co se týká mě, tak chatbota hodně využívám jako celkově, takže jsem si ho dovolil zneužít i na programování jedna, ale ne typu toho, že jsem mu napsal chci napsat tohle, napiš mi tohle, ale spíš já jsem, já mám problém v tom zapamatovat si různý kombinace kódů, já vím přesně, co chci udělat, vím, jak by se to nejspíš mělo udělat, ale potřebuju </a:t>
            </a:r>
            <a:r>
              <a:rPr lang="cs-CZ" i="1" dirty="0" err="1">
                <a:effectLst/>
                <a:latin typeface="Calibri" panose="020F0502020204030204" pitchFamily="34" charset="0"/>
                <a:ea typeface="Calibri" panose="020F0502020204030204" pitchFamily="34" charset="0"/>
                <a:cs typeface="Arial" panose="020B0604020202020204" pitchFamily="34" charset="0"/>
              </a:rPr>
              <a:t>nakopávač</a:t>
            </a:r>
            <a:r>
              <a:rPr lang="cs-CZ" i="1" dirty="0">
                <a:effectLst/>
                <a:latin typeface="Calibri" panose="020F0502020204030204" pitchFamily="34" charset="0"/>
                <a:ea typeface="Calibri" panose="020F0502020204030204" pitchFamily="34" charset="0"/>
                <a:cs typeface="Arial" panose="020B0604020202020204" pitchFamily="34" charset="0"/>
              </a:rPr>
              <a:t> a pro mě ten </a:t>
            </a:r>
            <a:r>
              <a:rPr lang="cs-CZ" i="1" dirty="0" err="1">
                <a:effectLst/>
                <a:latin typeface="Calibri" panose="020F0502020204030204" pitchFamily="34" charset="0"/>
                <a:ea typeface="Calibri" panose="020F0502020204030204" pitchFamily="34" charset="0"/>
                <a:cs typeface="Arial" panose="020B0604020202020204" pitchFamily="34" charset="0"/>
              </a:rPr>
              <a:t>ChatGPT</a:t>
            </a:r>
            <a:r>
              <a:rPr lang="cs-CZ" i="1" dirty="0">
                <a:effectLst/>
                <a:latin typeface="Calibri" panose="020F0502020204030204" pitchFamily="34" charset="0"/>
                <a:ea typeface="Calibri" panose="020F0502020204030204" pitchFamily="34" charset="0"/>
                <a:cs typeface="Arial" panose="020B0604020202020204" pitchFamily="34" charset="0"/>
              </a:rPr>
              <a:t> vlastně sloužil jako ten </a:t>
            </a:r>
            <a:r>
              <a:rPr lang="cs-CZ" i="1" dirty="0" err="1">
                <a:effectLst/>
                <a:latin typeface="Calibri" panose="020F0502020204030204" pitchFamily="34" charset="0"/>
                <a:ea typeface="Calibri" panose="020F0502020204030204" pitchFamily="34" charset="0"/>
                <a:cs typeface="Arial" panose="020B0604020202020204" pitchFamily="34" charset="0"/>
              </a:rPr>
              <a:t>nakopávač</a:t>
            </a:r>
            <a:r>
              <a:rPr lang="cs-CZ" i="1" dirty="0">
                <a:effectLst/>
                <a:latin typeface="Calibri" panose="020F0502020204030204" pitchFamily="34" charset="0"/>
                <a:ea typeface="Calibri" panose="020F0502020204030204" pitchFamily="34" charset="0"/>
                <a:cs typeface="Arial" panose="020B0604020202020204" pitchFamily="34" charset="0"/>
              </a:rPr>
              <a:t> toho, jako de facto, co chci udělat.“</a:t>
            </a:r>
            <a:endParaRPr lang="cs-CZ" dirty="0">
              <a:effectLst/>
              <a:latin typeface="Calibri" panose="020F0502020204030204" pitchFamily="34" charset="0"/>
              <a:ea typeface="Calibri" panose="020F0502020204030204" pitchFamily="34" charset="0"/>
              <a:cs typeface="Arial" panose="020B0604020202020204" pitchFamily="34" charset="0"/>
            </a:endParaRPr>
          </a:p>
          <a:p>
            <a:endParaRPr lang="cs-CZ" sz="2800" dirty="0"/>
          </a:p>
        </p:txBody>
      </p:sp>
      <p:sp>
        <p:nvSpPr>
          <p:cNvPr id="14" name="TextovéPole 13">
            <a:extLst>
              <a:ext uri="{FF2B5EF4-FFF2-40B4-BE49-F238E27FC236}">
                <a16:creationId xmlns:a16="http://schemas.microsoft.com/office/drawing/2014/main" id="{48AD0871-CD52-3DE3-8D8A-AB47DDC2BBBE}"/>
              </a:ext>
            </a:extLst>
          </p:cNvPr>
          <p:cNvSpPr txBox="1"/>
          <p:nvPr/>
        </p:nvSpPr>
        <p:spPr>
          <a:xfrm>
            <a:off x="1174732" y="4770356"/>
            <a:ext cx="10081120" cy="1631216"/>
          </a:xfrm>
          <a:prstGeom prst="rect">
            <a:avLst/>
          </a:prstGeom>
          <a:noFill/>
        </p:spPr>
        <p:txBody>
          <a:bodyPr wrap="square" rtlCol="0">
            <a:spAutoFit/>
          </a:bodyPr>
          <a:lstStyle/>
          <a:p>
            <a:r>
              <a:rPr lang="cs-CZ" i="1" dirty="0">
                <a:effectLst/>
                <a:latin typeface="Calibri" panose="020F0502020204030204" pitchFamily="34" charset="0"/>
                <a:ea typeface="Calibri" panose="020F0502020204030204" pitchFamily="34" charset="0"/>
                <a:cs typeface="Arial" panose="020B0604020202020204" pitchFamily="34" charset="0"/>
              </a:rPr>
              <a:t>„Já bych řekl, že chat zvládne být dobrý učitel, ale ne v tom stylu, v jakým ho používáme. Hele, mám tenhle část kódu, co to dělá. Nikdo z nás neudělal ani jednou.“</a:t>
            </a:r>
            <a:endParaRPr lang="cs-CZ" dirty="0">
              <a:effectLst/>
              <a:latin typeface="Calibri" panose="020F0502020204030204" pitchFamily="34" charset="0"/>
              <a:ea typeface="Calibri" panose="020F0502020204030204" pitchFamily="34" charset="0"/>
              <a:cs typeface="Arial" panose="020B0604020202020204" pitchFamily="34" charset="0"/>
            </a:endParaRPr>
          </a:p>
          <a:p>
            <a:endParaRPr lang="cs-CZ" sz="2800" dirty="0"/>
          </a:p>
        </p:txBody>
      </p:sp>
    </p:spTree>
    <p:extLst>
      <p:ext uri="{BB962C8B-B14F-4D97-AF65-F5344CB8AC3E}">
        <p14:creationId xmlns:p14="http://schemas.microsoft.com/office/powerpoint/2010/main" val="32574711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ovéPole 10">
            <a:extLst>
              <a:ext uri="{FF2B5EF4-FFF2-40B4-BE49-F238E27FC236}">
                <a16:creationId xmlns:a16="http://schemas.microsoft.com/office/drawing/2014/main" id="{82D1F66A-E920-0E5A-C334-2A0FE97758FF}"/>
              </a:ext>
            </a:extLst>
          </p:cNvPr>
          <p:cNvSpPr txBox="1"/>
          <p:nvPr/>
        </p:nvSpPr>
        <p:spPr>
          <a:xfrm>
            <a:off x="873832" y="285963"/>
            <a:ext cx="10441160" cy="1143070"/>
          </a:xfrm>
          <a:prstGeom prst="rect">
            <a:avLst/>
          </a:prstGeom>
          <a:noFill/>
        </p:spPr>
        <p:txBody>
          <a:bodyPr wrap="square">
            <a:spAutoFit/>
          </a:bodyPr>
          <a:lstStyle/>
          <a:p>
            <a:pPr>
              <a:lnSpc>
                <a:spcPct val="150000"/>
              </a:lnSpc>
              <a:spcAft>
                <a:spcPts val="600"/>
              </a:spcAft>
            </a:pPr>
            <a:r>
              <a:rPr lang="cs-CZ" sz="2400" i="1" dirty="0">
                <a:effectLst/>
                <a:latin typeface="Calibri" panose="020F0502020204030204" pitchFamily="34" charset="0"/>
                <a:ea typeface="Calibri" panose="020F0502020204030204" pitchFamily="34" charset="0"/>
                <a:cs typeface="Arial" panose="020B0604020202020204" pitchFamily="34" charset="0"/>
              </a:rPr>
              <a:t>„U toho kódu je to zrovna krásný, že necháš vygenerovat a že vygeneruje ti kód, ty ho tam hodíš, on ti hodí chybu, ty kopíruješ chybu, hodíš to četu a on se poradí..“</a:t>
            </a:r>
            <a:endParaRPr lang="cs-CZ"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2" name="TextovéPole 11">
            <a:extLst>
              <a:ext uri="{FF2B5EF4-FFF2-40B4-BE49-F238E27FC236}">
                <a16:creationId xmlns:a16="http://schemas.microsoft.com/office/drawing/2014/main" id="{22957783-BB2A-8876-11CA-061F8DC2AAE4}"/>
              </a:ext>
            </a:extLst>
          </p:cNvPr>
          <p:cNvSpPr txBox="1"/>
          <p:nvPr/>
        </p:nvSpPr>
        <p:spPr>
          <a:xfrm>
            <a:off x="765819" y="3212976"/>
            <a:ext cx="11305257" cy="3359061"/>
          </a:xfrm>
          <a:prstGeom prst="rect">
            <a:avLst/>
          </a:prstGeom>
          <a:noFill/>
        </p:spPr>
        <p:txBody>
          <a:bodyPr wrap="square">
            <a:spAutoFit/>
          </a:bodyPr>
          <a:lstStyle/>
          <a:p>
            <a:pPr>
              <a:lnSpc>
                <a:spcPct val="150000"/>
              </a:lnSpc>
              <a:spcAft>
                <a:spcPts val="600"/>
              </a:spcAft>
            </a:pPr>
            <a:r>
              <a:rPr lang="cs-CZ" sz="2400" i="1" dirty="0">
                <a:effectLst/>
                <a:latin typeface="Calibri" panose="020F0502020204030204" pitchFamily="34" charset="0"/>
                <a:ea typeface="Calibri" panose="020F0502020204030204" pitchFamily="34" charset="0"/>
                <a:cs typeface="Arial" panose="020B0604020202020204" pitchFamily="34" charset="0"/>
              </a:rPr>
              <a:t>„Ono, co se týče těch chyb, tak záleží, v odvětví teď, co se týče toho kódu, tak většinou se snažím zjistit, když já sám nevím, jako by jak přesně by se to mělo opravit, tak se snažím vygenerovat ten kód vždycky nějakým způsobem jinak od té umělé inteligence, aby to přetvořilo a potom buď v tom hledám kompromis já, anebo když tomu fakt jako nerozumím, tak tomu nechávám hledat kompromis v tom a při nejhorším se na ní vykašlu a jdu to hledat někam jinam.“</a:t>
            </a:r>
            <a:endParaRPr lang="cs-CZ"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4" name="TextovéPole 13">
            <a:extLst>
              <a:ext uri="{FF2B5EF4-FFF2-40B4-BE49-F238E27FC236}">
                <a16:creationId xmlns:a16="http://schemas.microsoft.com/office/drawing/2014/main" id="{16973162-0D97-356E-40FC-0937DBAF35A2}"/>
              </a:ext>
            </a:extLst>
          </p:cNvPr>
          <p:cNvSpPr txBox="1"/>
          <p:nvPr/>
        </p:nvSpPr>
        <p:spPr>
          <a:xfrm>
            <a:off x="785627" y="1515908"/>
            <a:ext cx="11089231" cy="1697068"/>
          </a:xfrm>
          <a:prstGeom prst="rect">
            <a:avLst/>
          </a:prstGeom>
          <a:noFill/>
        </p:spPr>
        <p:txBody>
          <a:bodyPr wrap="square">
            <a:spAutoFit/>
          </a:bodyPr>
          <a:lstStyle/>
          <a:p>
            <a:pPr>
              <a:lnSpc>
                <a:spcPct val="150000"/>
              </a:lnSpc>
              <a:spcAft>
                <a:spcPts val="600"/>
              </a:spcAft>
            </a:pPr>
            <a:r>
              <a:rPr lang="cs-CZ" sz="2400" i="1" dirty="0">
                <a:effectLst/>
                <a:latin typeface="Calibri" panose="020F0502020204030204" pitchFamily="34" charset="0"/>
                <a:ea typeface="Calibri" panose="020F0502020204030204" pitchFamily="34" charset="0"/>
                <a:cs typeface="Arial" panose="020B0604020202020204" pitchFamily="34" charset="0"/>
              </a:rPr>
              <a:t>„Ne vždycky, ne vždycky. Už se mi stalo, to bylo právě v té seminárce, se mi stalo, že jsem to takhle, takhle jsem ho nechával </a:t>
            </a:r>
            <a:r>
              <a:rPr lang="cs-CZ" sz="2400" i="1" dirty="0" err="1">
                <a:effectLst/>
                <a:latin typeface="Calibri" panose="020F0502020204030204" pitchFamily="34" charset="0"/>
                <a:ea typeface="Calibri" panose="020F0502020204030204" pitchFamily="34" charset="0"/>
                <a:cs typeface="Arial" panose="020B0604020202020204" pitchFamily="34" charset="0"/>
              </a:rPr>
              <a:t>přegenerovat</a:t>
            </a:r>
            <a:r>
              <a:rPr lang="cs-CZ" sz="2400" i="1" dirty="0">
                <a:effectLst/>
                <a:latin typeface="Calibri" panose="020F0502020204030204" pitchFamily="34" charset="0"/>
                <a:ea typeface="Calibri" panose="020F0502020204030204" pitchFamily="34" charset="0"/>
                <a:cs typeface="Arial" panose="020B0604020202020204" pitchFamily="34" charset="0"/>
              </a:rPr>
              <a:t> asi čtyřikrát i s tím, že jsem mu ukazoval ty chyby a pořád nic.“</a:t>
            </a:r>
            <a:endParaRPr lang="cs-CZ"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55274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ovéPole 10">
            <a:extLst>
              <a:ext uri="{FF2B5EF4-FFF2-40B4-BE49-F238E27FC236}">
                <a16:creationId xmlns:a16="http://schemas.microsoft.com/office/drawing/2014/main" id="{F9F0CF2E-95F5-B483-AA75-8E59C3B4778B}"/>
              </a:ext>
            </a:extLst>
          </p:cNvPr>
          <p:cNvSpPr txBox="1"/>
          <p:nvPr/>
        </p:nvSpPr>
        <p:spPr>
          <a:xfrm>
            <a:off x="1017348" y="188640"/>
            <a:ext cx="10609910" cy="3359061"/>
          </a:xfrm>
          <a:prstGeom prst="rect">
            <a:avLst/>
          </a:prstGeom>
          <a:noFill/>
        </p:spPr>
        <p:txBody>
          <a:bodyPr wrap="square">
            <a:spAutoFit/>
          </a:bodyPr>
          <a:lstStyle/>
          <a:p>
            <a:pPr algn="just">
              <a:lnSpc>
                <a:spcPct val="150000"/>
              </a:lnSpc>
              <a:spcAft>
                <a:spcPts val="600"/>
              </a:spcAft>
            </a:pPr>
            <a:r>
              <a:rPr lang="cs-CZ" sz="2400" i="1" dirty="0">
                <a:effectLst/>
                <a:latin typeface="Calibri" panose="020F0502020204030204" pitchFamily="34" charset="0"/>
                <a:ea typeface="Calibri" panose="020F0502020204030204" pitchFamily="34" charset="0"/>
                <a:cs typeface="Arial" panose="020B0604020202020204" pitchFamily="34" charset="0"/>
              </a:rPr>
              <a:t>„To já bych to 100 % nedal. I teď, když se na to podívám zpětně, tak to, že z toho má člověk, jakože za jedna, tak je úplně, jako je to fakt, já fakt neumím absolutně nic, já jenom napíšu nějaký funkce a nějaký cykly, ale neumím absolutně nic, jakože bych to nedával nějak dohromady, ale mám z toho za jedna. Takže je to úplně... přijde mi, že se stačí na </a:t>
            </a:r>
            <a:r>
              <a:rPr lang="cs-CZ" sz="2400" i="1" dirty="0" err="1">
                <a:effectLst/>
                <a:latin typeface="Calibri" panose="020F0502020204030204" pitchFamily="34" charset="0"/>
                <a:ea typeface="Calibri" panose="020F0502020204030204" pitchFamily="34" charset="0"/>
                <a:cs typeface="Arial" panose="020B0604020202020204" pitchFamily="34" charset="0"/>
              </a:rPr>
              <a:t>programku</a:t>
            </a:r>
            <a:r>
              <a:rPr lang="cs-CZ" sz="2400" i="1" dirty="0">
                <a:effectLst/>
                <a:latin typeface="Calibri" panose="020F0502020204030204" pitchFamily="34" charset="0"/>
                <a:ea typeface="Calibri" panose="020F0502020204030204" pitchFamily="34" charset="0"/>
                <a:cs typeface="Arial" panose="020B0604020202020204" pitchFamily="34" charset="0"/>
              </a:rPr>
              <a:t> jedna naučit, jenom prostě používat to AI a si </a:t>
            </a:r>
            <a:r>
              <a:rPr lang="cs-CZ" sz="2400" i="1" dirty="0" err="1">
                <a:effectLst/>
                <a:latin typeface="Calibri" panose="020F0502020204030204" pitchFamily="34" charset="0"/>
                <a:ea typeface="Calibri" panose="020F0502020204030204" pitchFamily="34" charset="0"/>
                <a:cs typeface="Arial" panose="020B0604020202020204" pitchFamily="34" charset="0"/>
              </a:rPr>
              <a:t>vysmátej</a:t>
            </a:r>
            <a:r>
              <a:rPr lang="cs-CZ" sz="2400" i="1" dirty="0">
                <a:effectLst/>
                <a:latin typeface="Calibri" panose="020F0502020204030204" pitchFamily="34" charset="0"/>
                <a:ea typeface="Calibri" panose="020F0502020204030204" pitchFamily="34" charset="0"/>
                <a:cs typeface="Arial" panose="020B0604020202020204" pitchFamily="34" charset="0"/>
              </a:rPr>
              <a:t> prostě. Nezjistíš absolutně nic chápat. Jasný, takže já bych to 100 % neudělal.“</a:t>
            </a:r>
            <a:endParaRPr lang="cs-CZ"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 name="TextovéPole 1">
            <a:extLst>
              <a:ext uri="{FF2B5EF4-FFF2-40B4-BE49-F238E27FC236}">
                <a16:creationId xmlns:a16="http://schemas.microsoft.com/office/drawing/2014/main" id="{95C6F774-FC3F-7B2F-61A8-62C521831080}"/>
              </a:ext>
            </a:extLst>
          </p:cNvPr>
          <p:cNvSpPr txBox="1"/>
          <p:nvPr/>
        </p:nvSpPr>
        <p:spPr>
          <a:xfrm>
            <a:off x="909836" y="4653136"/>
            <a:ext cx="9986571" cy="16312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cs-CZ" i="1" dirty="0">
                <a:ea typeface="+mn-lt"/>
                <a:cs typeface="+mn-lt"/>
              </a:rPr>
              <a:t>„K tomu se mi líbilo to, co podle mě říkal Moc. To je stejný přístup jako ke kalkulačce. Taky seš </a:t>
            </a:r>
            <a:r>
              <a:rPr lang="cs-CZ" i="1" dirty="0" err="1">
                <a:ea typeface="+mn-lt"/>
                <a:cs typeface="+mn-lt"/>
              </a:rPr>
              <a:t>naštvanej</a:t>
            </a:r>
            <a:r>
              <a:rPr lang="cs-CZ" i="1" dirty="0">
                <a:ea typeface="+mn-lt"/>
                <a:cs typeface="+mn-lt"/>
              </a:rPr>
              <a:t> na lidi, co používají kalkulačku. Taky to můžeš dělat na papír, že jo? A to, že neumíš používat kalkulačku, tak to je tvoje mínus.“</a:t>
            </a:r>
            <a:endParaRPr lang="cs-CZ" dirty="0"/>
          </a:p>
          <a:p>
            <a:endParaRPr lang="cs-CZ" sz="2800" dirty="0">
              <a:ea typeface="Calibri"/>
              <a:cs typeface="Calibri"/>
            </a:endParaRPr>
          </a:p>
        </p:txBody>
      </p:sp>
    </p:spTree>
    <p:extLst>
      <p:ext uri="{BB962C8B-B14F-4D97-AF65-F5344CB8AC3E}">
        <p14:creationId xmlns:p14="http://schemas.microsoft.com/office/powerpoint/2010/main" val="2351645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9D9C5B-1A5A-95A1-511E-FEF3ECF17573}"/>
              </a:ext>
            </a:extLst>
          </p:cNvPr>
          <p:cNvSpPr>
            <a:spLocks noGrp="1"/>
          </p:cNvSpPr>
          <p:nvPr>
            <p:ph type="title"/>
          </p:nvPr>
        </p:nvSpPr>
        <p:spPr>
          <a:xfrm>
            <a:off x="1125860" y="188640"/>
            <a:ext cx="1584176" cy="589880"/>
          </a:xfrm>
        </p:spPr>
        <p:txBody>
          <a:bodyPr>
            <a:normAutofit fontScale="90000"/>
          </a:bodyPr>
          <a:lstStyle/>
          <a:p>
            <a:r>
              <a:rPr lang="cs-CZ" b="1" dirty="0"/>
              <a:t>ZDROJE</a:t>
            </a:r>
          </a:p>
        </p:txBody>
      </p:sp>
      <p:sp>
        <p:nvSpPr>
          <p:cNvPr id="9" name="TextovéPole 8">
            <a:extLst>
              <a:ext uri="{FF2B5EF4-FFF2-40B4-BE49-F238E27FC236}">
                <a16:creationId xmlns:a16="http://schemas.microsoft.com/office/drawing/2014/main" id="{6F386704-1EA5-32D5-FDF2-922F7C2B22BE}"/>
              </a:ext>
            </a:extLst>
          </p:cNvPr>
          <p:cNvSpPr txBox="1"/>
          <p:nvPr/>
        </p:nvSpPr>
        <p:spPr>
          <a:xfrm>
            <a:off x="981844" y="1155370"/>
            <a:ext cx="7946771" cy="5632311"/>
          </a:xfrm>
          <a:prstGeom prst="rect">
            <a:avLst/>
          </a:prstGeom>
          <a:noFill/>
        </p:spPr>
        <p:txBody>
          <a:bodyPr wrap="square">
            <a:spAutoFit/>
          </a:bodyPr>
          <a:lstStyle/>
          <a:p>
            <a:r>
              <a:rPr lang="cs-CZ" dirty="0" err="1"/>
              <a:t>Portal.zcu</a:t>
            </a:r>
            <a:r>
              <a:rPr lang="cs-CZ" dirty="0"/>
              <a:t>. Portal.zcu.cz [online]. 2007-2024, https://portal.zcu.cz [cit. 2024-10-15]. Dostupné z: </a:t>
            </a:r>
            <a:r>
              <a:rPr lang="cs-CZ" dirty="0">
                <a:hlinkClick r:id="rId2"/>
              </a:rPr>
              <a:t>https://portal.zcu.cz/portal/studium/moje-studium/index.html?pc_pagenavigationalstate=AAAAAQAGNjQ5MDIxEwAAAAAA#prohlizeniAnchor</a:t>
            </a:r>
            <a:endParaRPr lang="cs-CZ" dirty="0"/>
          </a:p>
          <a:p>
            <a:endParaRPr lang="cs-CZ" dirty="0"/>
          </a:p>
          <a:p>
            <a:r>
              <a:rPr lang="cs-CZ" dirty="0" err="1"/>
              <a:t>Courseware.zcu</a:t>
            </a:r>
            <a:r>
              <a:rPr lang="cs-CZ" dirty="0"/>
              <a:t>. </a:t>
            </a:r>
            <a:r>
              <a:rPr lang="cs-CZ" dirty="0" err="1"/>
              <a:t>Courseware.zcu</a:t>
            </a:r>
            <a:r>
              <a:rPr lang="cs-CZ" dirty="0"/>
              <a:t> [online]. 2007-2024 [cit. 2024-10-15]. Dostupné z: </a:t>
            </a:r>
            <a:r>
              <a:rPr lang="cs-CZ" dirty="0">
                <a:hlinkClick r:id="rId3"/>
              </a:rPr>
              <a:t>https://courseware.zcu.cz/portal/studium/courseware/kvd/pgm1p</a:t>
            </a:r>
            <a:endParaRPr lang="cs-CZ" dirty="0"/>
          </a:p>
          <a:p>
            <a:r>
              <a:rPr lang="cs-CZ" dirty="0"/>
              <a:t> FILIP, Frank a Miroslav ZÍKA. Úlohy pro výuku </a:t>
            </a:r>
            <a:r>
              <a:rPr lang="cs-CZ" dirty="0" err="1"/>
              <a:t>JavaScriptu</a:t>
            </a:r>
            <a:r>
              <a:rPr lang="cs-CZ" dirty="0"/>
              <a:t> z předmětu Programování 1. </a:t>
            </a:r>
            <a:r>
              <a:rPr lang="cs-CZ" dirty="0" err="1"/>
              <a:t>Mfi.upol</a:t>
            </a:r>
            <a:r>
              <a:rPr lang="cs-CZ" dirty="0"/>
              <a:t> [online]. 2022 [cit. 2024-11-06]. Dostupné z: </a:t>
            </a:r>
            <a:r>
              <a:rPr lang="cs-CZ" dirty="0">
                <a:hlinkClick r:id="rId4"/>
              </a:rPr>
              <a:t>https://mfi.upol.cz/files/31/3104/mfi_3104_303_314.pdf</a:t>
            </a:r>
            <a:endParaRPr lang="cs-CZ" dirty="0"/>
          </a:p>
          <a:p>
            <a:endParaRPr lang="cs-CZ" dirty="0"/>
          </a:p>
        </p:txBody>
      </p:sp>
    </p:spTree>
    <p:extLst>
      <p:ext uri="{BB962C8B-B14F-4D97-AF65-F5344CB8AC3E}">
        <p14:creationId xmlns:p14="http://schemas.microsoft.com/office/powerpoint/2010/main" val="2537394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Nadpis 12"/>
          <p:cNvSpPr>
            <a:spLocks noGrp="1"/>
          </p:cNvSpPr>
          <p:nvPr>
            <p:ph type="title"/>
          </p:nvPr>
        </p:nvSpPr>
        <p:spPr>
          <a:xfrm>
            <a:off x="1218883" y="146963"/>
            <a:ext cx="10360501" cy="977781"/>
          </a:xfrm>
        </p:spPr>
        <p:txBody>
          <a:bodyPr rtlCol="0"/>
          <a:lstStyle/>
          <a:p>
            <a:pPr rtl="0"/>
            <a:r>
              <a:rPr lang="cs-CZ" b="1" dirty="0"/>
              <a:t>ZÁSADY PRO VYPRACOVÁNÍ</a:t>
            </a:r>
          </a:p>
        </p:txBody>
      </p:sp>
      <p:sp>
        <p:nvSpPr>
          <p:cNvPr id="14" name="Zástupný symbol pro obsah 13"/>
          <p:cNvSpPr>
            <a:spLocks noGrp="1"/>
          </p:cNvSpPr>
          <p:nvPr>
            <p:ph idx="1"/>
          </p:nvPr>
        </p:nvSpPr>
        <p:spPr/>
        <p:txBody>
          <a:bodyPr rtlCol="0">
            <a:normAutofit fontScale="92500"/>
          </a:bodyPr>
          <a:lstStyle/>
          <a:p>
            <a:pPr algn="l">
              <a:spcAft>
                <a:spcPts val="750"/>
              </a:spcAft>
              <a:buFont typeface="+mj-lt"/>
              <a:buAutoNum type="arabicPeriod"/>
            </a:pPr>
            <a:r>
              <a:rPr lang="cs-CZ" b="0" i="0" dirty="0">
                <a:effectLst/>
              </a:rPr>
              <a:t>Představte vybrané chatboty postavené na generativní AI.</a:t>
            </a:r>
          </a:p>
          <a:p>
            <a:pPr algn="l">
              <a:spcAft>
                <a:spcPts val="750"/>
              </a:spcAft>
              <a:buFont typeface="+mj-lt"/>
              <a:buAutoNum type="arabicPeriod"/>
            </a:pPr>
            <a:r>
              <a:rPr lang="cs-CZ" b="0" i="0" dirty="0">
                <a:effectLst/>
              </a:rPr>
              <a:t>Analyzujte a představte požadavky na splnění předmětu KVD/PGM1P.</a:t>
            </a:r>
          </a:p>
          <a:p>
            <a:pPr algn="l">
              <a:spcAft>
                <a:spcPts val="750"/>
              </a:spcAft>
              <a:buFont typeface="+mj-lt"/>
              <a:buAutoNum type="arabicPeriod"/>
            </a:pPr>
            <a:r>
              <a:rPr lang="cs-CZ" b="0" i="0" dirty="0">
                <a:effectLst/>
              </a:rPr>
              <a:t>Představte možnosti využití vybraných chatbotů při ověřování znalostí a dovedností studentů v předmětu KVD/PGM1P.</a:t>
            </a:r>
          </a:p>
          <a:p>
            <a:pPr algn="l">
              <a:spcAft>
                <a:spcPts val="750"/>
              </a:spcAft>
              <a:buFont typeface="+mj-lt"/>
              <a:buAutoNum type="arabicPeriod"/>
            </a:pPr>
            <a:r>
              <a:rPr lang="cs-CZ" b="0" i="0" dirty="0">
                <a:effectLst/>
              </a:rPr>
              <a:t>Analyzujte využití chatbotů studenty při ověřování znalostí a dovedností studentů v předmětu KVD/PGM1P.</a:t>
            </a:r>
          </a:p>
          <a:p>
            <a:pPr algn="l">
              <a:spcAft>
                <a:spcPts val="750"/>
              </a:spcAft>
              <a:buFont typeface="+mj-lt"/>
              <a:buAutoNum type="arabicPeriod"/>
            </a:pPr>
            <a:r>
              <a:rPr lang="cs-CZ" i="0" dirty="0">
                <a:effectLst/>
              </a:rPr>
              <a:t>Popište využití chatbotů studenty při ověřování znalostí a dovedností studentů v předmětu KVD/PGM1P.</a:t>
            </a:r>
          </a:p>
          <a:p>
            <a:pPr rtl="0"/>
            <a:endParaRPr lang="cs-CZ" dirty="0"/>
          </a:p>
        </p:txBody>
      </p:sp>
    </p:spTree>
    <p:extLst>
      <p:ext uri="{BB962C8B-B14F-4D97-AF65-F5344CB8AC3E}">
        <p14:creationId xmlns:p14="http://schemas.microsoft.com/office/powerpoint/2010/main" val="3529114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rtlCol="0"/>
          <a:lstStyle/>
          <a:p>
            <a:pPr rtl="0"/>
            <a:r>
              <a:rPr lang="cs-CZ" b="1" dirty="0"/>
              <a:t>Cíl práce:</a:t>
            </a:r>
          </a:p>
        </p:txBody>
      </p:sp>
      <p:sp>
        <p:nvSpPr>
          <p:cNvPr id="3" name="TextovéPole 2">
            <a:extLst>
              <a:ext uri="{FF2B5EF4-FFF2-40B4-BE49-F238E27FC236}">
                <a16:creationId xmlns:a16="http://schemas.microsoft.com/office/drawing/2014/main" id="{76A09E24-B586-C73A-857F-42B1FF5BD457}"/>
              </a:ext>
            </a:extLst>
          </p:cNvPr>
          <p:cNvSpPr txBox="1"/>
          <p:nvPr/>
        </p:nvSpPr>
        <p:spPr>
          <a:xfrm>
            <a:off x="1341884" y="2060848"/>
            <a:ext cx="8530895" cy="1200329"/>
          </a:xfrm>
          <a:prstGeom prst="rect">
            <a:avLst/>
          </a:prstGeom>
          <a:noFill/>
        </p:spPr>
        <p:txBody>
          <a:bodyPr wrap="square" lIns="91440" tIns="45720" rIns="91440" bIns="45720" rtlCol="0" anchor="t">
            <a:spAutoFit/>
          </a:bodyPr>
          <a:lstStyle/>
          <a:p>
            <a:pPr marL="342900" indent="-342900">
              <a:buFont typeface="Arial" panose="020B0604020202020204" pitchFamily="34" charset="0"/>
              <a:buChar char="•"/>
            </a:pPr>
            <a:r>
              <a:rPr lang="cs-CZ" dirty="0"/>
              <a:t>Cílem této práce je představit různé chatboty využívající generativní umělou inteligenci a zjistit, jak je studenti využívají při ověřování znalostí a dovedností v předmětu KVD/PGM1P.</a:t>
            </a:r>
          </a:p>
        </p:txBody>
      </p:sp>
    </p:spTree>
    <p:extLst>
      <p:ext uri="{BB962C8B-B14F-4D97-AF65-F5344CB8AC3E}">
        <p14:creationId xmlns:p14="http://schemas.microsoft.com/office/powerpoint/2010/main" val="2672039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8475CE-EB7A-5D09-9027-A5761D830DC0}"/>
              </a:ext>
            </a:extLst>
          </p:cNvPr>
          <p:cNvSpPr>
            <a:spLocks noGrp="1"/>
          </p:cNvSpPr>
          <p:nvPr>
            <p:ph type="title"/>
          </p:nvPr>
        </p:nvSpPr>
        <p:spPr>
          <a:xfrm>
            <a:off x="1269876" y="116632"/>
            <a:ext cx="10360501" cy="634083"/>
          </a:xfrm>
        </p:spPr>
        <p:txBody>
          <a:bodyPr/>
          <a:lstStyle/>
          <a:p>
            <a:r>
              <a:rPr lang="cs-CZ" dirty="0"/>
              <a:t>Předmět programování pro vzdělávání 1</a:t>
            </a:r>
          </a:p>
        </p:txBody>
      </p:sp>
      <p:sp>
        <p:nvSpPr>
          <p:cNvPr id="5" name="TextovéPole 4">
            <a:extLst>
              <a:ext uri="{FF2B5EF4-FFF2-40B4-BE49-F238E27FC236}">
                <a16:creationId xmlns:a16="http://schemas.microsoft.com/office/drawing/2014/main" id="{20A022CE-AF30-4FDC-A8CA-F5497BCE6624}"/>
              </a:ext>
            </a:extLst>
          </p:cNvPr>
          <p:cNvSpPr txBox="1"/>
          <p:nvPr/>
        </p:nvSpPr>
        <p:spPr>
          <a:xfrm>
            <a:off x="1053852" y="908720"/>
            <a:ext cx="8280920" cy="6140142"/>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cs-CZ" sz="2200" dirty="0"/>
              <a:t>Rozsah hodin (přednáška 1 hodina/týden), (seminář 2 hodiny/týdně).</a:t>
            </a:r>
          </a:p>
          <a:p>
            <a:pPr marL="342900" indent="-342900">
              <a:lnSpc>
                <a:spcPct val="150000"/>
              </a:lnSpc>
              <a:buFont typeface="Arial" panose="020B0604020202020204" pitchFamily="34" charset="0"/>
              <a:buChar char="•"/>
            </a:pPr>
            <a:r>
              <a:rPr lang="cs-CZ" sz="2200" dirty="0"/>
              <a:t>Akreditace 4 kredity.</a:t>
            </a:r>
          </a:p>
          <a:p>
            <a:pPr marL="342900" lvl="0" indent="-342900" algn="just">
              <a:lnSpc>
                <a:spcPct val="150000"/>
              </a:lnSpc>
              <a:spcAft>
                <a:spcPts val="600"/>
              </a:spcAft>
              <a:buFont typeface="Arial" panose="020B0604020202020204" pitchFamily="34" charset="0"/>
              <a:buChar char="•"/>
            </a:pPr>
            <a:r>
              <a:rPr lang="cs-CZ" sz="2200" dirty="0">
                <a:effectLst/>
                <a:latin typeface="Calibri" panose="020F0502020204030204" pitchFamily="34" charset="0"/>
                <a:ea typeface="Calibri" panose="020F0502020204030204" pitchFamily="34" charset="0"/>
                <a:cs typeface="Arial" panose="020B0604020202020204" pitchFamily="34" charset="0"/>
              </a:rPr>
              <a:t>HTML, CSS, JS – Typy programovacích jazyků.</a:t>
            </a:r>
          </a:p>
          <a:p>
            <a:pPr marL="342900" lvl="0" indent="-342900" algn="just">
              <a:lnSpc>
                <a:spcPct val="150000"/>
              </a:lnSpc>
              <a:spcAft>
                <a:spcPts val="600"/>
              </a:spcAft>
              <a:buFont typeface="Arial" panose="020B0604020202020204" pitchFamily="34" charset="0"/>
              <a:buChar char="•"/>
            </a:pPr>
            <a:r>
              <a:rPr lang="cs-CZ" sz="2200" dirty="0">
                <a:effectLst/>
                <a:latin typeface="Calibri" panose="020F0502020204030204" pitchFamily="34" charset="0"/>
                <a:ea typeface="Calibri" panose="020F0502020204030204" pitchFamily="34" charset="0"/>
                <a:cs typeface="Arial" panose="020B0604020202020204" pitchFamily="34" charset="0"/>
              </a:rPr>
              <a:t>Funkce proměnné a funkce s parametrem.</a:t>
            </a:r>
          </a:p>
          <a:p>
            <a:pPr marL="342900" lvl="0" indent="-342900" algn="just">
              <a:lnSpc>
                <a:spcPct val="150000"/>
              </a:lnSpc>
              <a:spcAft>
                <a:spcPts val="600"/>
              </a:spcAft>
              <a:buFont typeface="Arial" panose="020B0604020202020204" pitchFamily="34" charset="0"/>
              <a:buChar char="•"/>
            </a:pPr>
            <a:r>
              <a:rPr lang="cs-CZ" sz="2200" dirty="0">
                <a:effectLst/>
                <a:latin typeface="Calibri" panose="020F0502020204030204" pitchFamily="34" charset="0"/>
                <a:ea typeface="Calibri" panose="020F0502020204030204" pitchFamily="34" charset="0"/>
                <a:cs typeface="Arial" panose="020B0604020202020204" pitchFamily="34" charset="0"/>
              </a:rPr>
              <a:t>Podmínky a </a:t>
            </a:r>
            <a:r>
              <a:rPr lang="cs-CZ" sz="2200" dirty="0" err="1">
                <a:effectLst/>
                <a:latin typeface="Calibri" panose="020F0502020204030204" pitchFamily="34" charset="0"/>
                <a:ea typeface="Calibri" panose="020F0502020204030204" pitchFamily="34" charset="0"/>
                <a:cs typeface="Arial" panose="020B0604020202020204" pitchFamily="34" charset="0"/>
              </a:rPr>
              <a:t>alert</a:t>
            </a:r>
            <a:r>
              <a:rPr lang="cs-CZ" sz="2200" dirty="0">
                <a:effectLst/>
                <a:latin typeface="Calibri" panose="020F0502020204030204" pitchFamily="34" charset="0"/>
                <a:ea typeface="Calibri" panose="020F0502020204030204" pitchFamily="34" charset="0"/>
                <a:cs typeface="Arial" panose="020B0604020202020204" pitchFamily="34" charset="0"/>
              </a:rPr>
              <a:t>, </a:t>
            </a:r>
            <a:r>
              <a:rPr lang="cs-CZ" sz="2200" dirty="0" err="1">
                <a:effectLst/>
                <a:latin typeface="Calibri" panose="020F0502020204030204" pitchFamily="34" charset="0"/>
                <a:ea typeface="Calibri" panose="020F0502020204030204" pitchFamily="34" charset="0"/>
                <a:cs typeface="Arial" panose="020B0604020202020204" pitchFamily="34" charset="0"/>
              </a:rPr>
              <a:t>string</a:t>
            </a:r>
            <a:r>
              <a:rPr lang="cs-CZ" sz="2200" dirty="0">
                <a:effectLst/>
                <a:latin typeface="Calibri" panose="020F0502020204030204" pitchFamily="34" charset="0"/>
                <a:ea typeface="Calibri" panose="020F0502020204030204" pitchFamily="34" charset="0"/>
                <a:cs typeface="Arial" panose="020B0604020202020204" pitchFamily="34" charset="0"/>
              </a:rPr>
              <a:t>.</a:t>
            </a:r>
          </a:p>
          <a:p>
            <a:pPr marL="342900" lvl="0" indent="-342900" algn="just">
              <a:lnSpc>
                <a:spcPct val="150000"/>
              </a:lnSpc>
              <a:spcAft>
                <a:spcPts val="600"/>
              </a:spcAft>
              <a:buFont typeface="Arial" panose="020B0604020202020204" pitchFamily="34" charset="0"/>
              <a:buChar char="•"/>
            </a:pPr>
            <a:r>
              <a:rPr lang="cs-CZ" sz="2200" dirty="0">
                <a:effectLst/>
                <a:latin typeface="Calibri" panose="020F0502020204030204" pitchFamily="34" charset="0"/>
                <a:ea typeface="Calibri" panose="020F0502020204030204" pitchFamily="34" charset="0"/>
                <a:cs typeface="Arial" panose="020B0604020202020204" pitchFamily="34" charset="0"/>
              </a:rPr>
              <a:t>Cykly: (</a:t>
            </a:r>
            <a:r>
              <a:rPr lang="cs-CZ" sz="2200" dirty="0" err="1">
                <a:effectLst/>
                <a:latin typeface="Calibri" panose="020F0502020204030204" pitchFamily="34" charset="0"/>
                <a:ea typeface="Calibri" panose="020F0502020204030204" pitchFamily="34" charset="0"/>
                <a:cs typeface="Arial" panose="020B0604020202020204" pitchFamily="34" charset="0"/>
              </a:rPr>
              <a:t>While</a:t>
            </a:r>
            <a:r>
              <a:rPr lang="cs-CZ" sz="2200" dirty="0">
                <a:effectLst/>
                <a:latin typeface="Calibri" panose="020F0502020204030204" pitchFamily="34" charset="0"/>
                <a:ea typeface="Calibri" panose="020F0502020204030204" pitchFamily="34" charset="0"/>
                <a:cs typeface="Arial" panose="020B0604020202020204" pitchFamily="34" charset="0"/>
              </a:rPr>
              <a:t>, </a:t>
            </a:r>
            <a:r>
              <a:rPr lang="cs-CZ" sz="2200" dirty="0" err="1">
                <a:effectLst/>
                <a:latin typeface="Calibri" panose="020F0502020204030204" pitchFamily="34" charset="0"/>
                <a:ea typeface="Calibri" panose="020F0502020204030204" pitchFamily="34" charset="0"/>
                <a:cs typeface="Arial" panose="020B0604020202020204" pitchFamily="34" charset="0"/>
              </a:rPr>
              <a:t>For</a:t>
            </a:r>
            <a:r>
              <a:rPr lang="cs-CZ" sz="2200" dirty="0">
                <a:effectLst/>
                <a:latin typeface="Calibri" panose="020F0502020204030204" pitchFamily="34" charset="0"/>
                <a:ea typeface="Calibri" panose="020F0502020204030204" pitchFamily="34" charset="0"/>
                <a:cs typeface="Arial" panose="020B0604020202020204" pitchFamily="34" charset="0"/>
              </a:rPr>
              <a:t>, Do – </a:t>
            </a:r>
            <a:r>
              <a:rPr lang="cs-CZ" sz="2200" dirty="0" err="1">
                <a:effectLst/>
                <a:latin typeface="Calibri" panose="020F0502020204030204" pitchFamily="34" charset="0"/>
                <a:ea typeface="Calibri" panose="020F0502020204030204" pitchFamily="34" charset="0"/>
                <a:cs typeface="Arial" panose="020B0604020202020204" pitchFamily="34" charset="0"/>
              </a:rPr>
              <a:t>While</a:t>
            </a:r>
            <a:r>
              <a:rPr lang="cs-CZ" sz="2200" dirty="0">
                <a:effectLst/>
                <a:latin typeface="Calibri" panose="020F0502020204030204" pitchFamily="34" charset="0"/>
                <a:ea typeface="Calibri" panose="020F0502020204030204" pitchFamily="34" charset="0"/>
                <a:cs typeface="Arial" panose="020B0604020202020204" pitchFamily="34" charset="0"/>
              </a:rPr>
              <a:t>).</a:t>
            </a:r>
          </a:p>
          <a:p>
            <a:pPr marL="342900" lvl="0" indent="-342900" algn="just">
              <a:lnSpc>
                <a:spcPct val="150000"/>
              </a:lnSpc>
              <a:spcAft>
                <a:spcPts val="600"/>
              </a:spcAft>
              <a:buFont typeface="Arial" panose="020B0604020202020204" pitchFamily="34" charset="0"/>
              <a:buChar char="•"/>
            </a:pPr>
            <a:r>
              <a:rPr lang="cs-CZ" sz="2200" dirty="0">
                <a:effectLst/>
                <a:latin typeface="Calibri" panose="020F0502020204030204" pitchFamily="34" charset="0"/>
                <a:ea typeface="Calibri" panose="020F0502020204030204" pitchFamily="34" charset="0"/>
                <a:cs typeface="Arial" panose="020B0604020202020204" pitchFamily="34" charset="0"/>
              </a:rPr>
              <a:t>Práce s polem.</a:t>
            </a:r>
          </a:p>
          <a:p>
            <a:pPr marL="342900" lvl="0" indent="-342900" algn="just">
              <a:lnSpc>
                <a:spcPct val="150000"/>
              </a:lnSpc>
              <a:spcAft>
                <a:spcPts val="600"/>
              </a:spcAft>
              <a:buFont typeface="Arial" panose="020B0604020202020204" pitchFamily="34" charset="0"/>
              <a:buChar char="•"/>
            </a:pPr>
            <a:r>
              <a:rPr lang="cs-CZ" sz="2200" dirty="0">
                <a:effectLst/>
                <a:latin typeface="Calibri" panose="020F0502020204030204" pitchFamily="34" charset="0"/>
                <a:ea typeface="Calibri" panose="020F0502020204030204" pitchFamily="34" charset="0"/>
                <a:cs typeface="Arial" panose="020B0604020202020204" pitchFamily="34" charset="0"/>
              </a:rPr>
              <a:t>Objekty v poli s cyklem.</a:t>
            </a:r>
          </a:p>
          <a:p>
            <a:pPr marL="342900" lvl="0" indent="-342900" algn="just">
              <a:lnSpc>
                <a:spcPct val="150000"/>
              </a:lnSpc>
              <a:spcAft>
                <a:spcPts val="600"/>
              </a:spcAft>
              <a:buFont typeface="Arial" panose="020B0604020202020204" pitchFamily="34" charset="0"/>
              <a:buChar char="•"/>
            </a:pPr>
            <a:r>
              <a:rPr lang="cs-CZ" sz="2200" dirty="0">
                <a:effectLst/>
                <a:latin typeface="Calibri" panose="020F0502020204030204" pitchFamily="34" charset="0"/>
                <a:ea typeface="Calibri" panose="020F0502020204030204" pitchFamily="34" charset="0"/>
                <a:cs typeface="Arial" panose="020B0604020202020204" pitchFamily="34" charset="0"/>
              </a:rPr>
              <a:t>Práce v </a:t>
            </a:r>
            <a:r>
              <a:rPr lang="cs-CZ" sz="2200" dirty="0" err="1">
                <a:effectLst/>
                <a:latin typeface="Calibri" panose="020F0502020204030204" pitchFamily="34" charset="0"/>
                <a:ea typeface="Calibri" panose="020F0502020204030204" pitchFamily="34" charset="0"/>
                <a:cs typeface="Arial" panose="020B0604020202020204" pitchFamily="34" charset="0"/>
              </a:rPr>
              <a:t>Canvasu</a:t>
            </a:r>
            <a:r>
              <a:rPr lang="cs-CZ" sz="2200" dirty="0">
                <a:effectLst/>
                <a:latin typeface="Calibri" panose="020F0502020204030204" pitchFamily="34" charset="0"/>
                <a:ea typeface="Calibri" panose="020F0502020204030204" pitchFamily="34" charset="0"/>
                <a:cs typeface="Arial" panose="020B0604020202020204" pitchFamily="34" charset="0"/>
              </a:rPr>
              <a:t>.</a:t>
            </a:r>
          </a:p>
          <a:p>
            <a:endParaRPr lang="cs-CZ" sz="2800" dirty="0"/>
          </a:p>
        </p:txBody>
      </p:sp>
    </p:spTree>
    <p:extLst>
      <p:ext uri="{BB962C8B-B14F-4D97-AF65-F5344CB8AC3E}">
        <p14:creationId xmlns:p14="http://schemas.microsoft.com/office/powerpoint/2010/main" val="4257644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45F548-134F-0C2C-B0C2-ACCD4815061A}"/>
              </a:ext>
            </a:extLst>
          </p:cNvPr>
          <p:cNvSpPr>
            <a:spLocks noGrp="1"/>
          </p:cNvSpPr>
          <p:nvPr>
            <p:ph type="title"/>
          </p:nvPr>
        </p:nvSpPr>
        <p:spPr>
          <a:xfrm>
            <a:off x="1218883" y="35373"/>
            <a:ext cx="10360501" cy="692665"/>
          </a:xfrm>
        </p:spPr>
        <p:txBody>
          <a:bodyPr/>
          <a:lstStyle/>
          <a:p>
            <a:r>
              <a:rPr lang="cs-CZ" dirty="0"/>
              <a:t>Předmět programování pro vzdělávání 1</a:t>
            </a:r>
          </a:p>
        </p:txBody>
      </p:sp>
      <p:sp>
        <p:nvSpPr>
          <p:cNvPr id="3" name="Zástupný obsah 2">
            <a:extLst>
              <a:ext uri="{FF2B5EF4-FFF2-40B4-BE49-F238E27FC236}">
                <a16:creationId xmlns:a16="http://schemas.microsoft.com/office/drawing/2014/main" id="{731C1E72-BFD5-3730-3352-A7B77C8C1508}"/>
              </a:ext>
            </a:extLst>
          </p:cNvPr>
          <p:cNvSpPr>
            <a:spLocks noGrp="1"/>
          </p:cNvSpPr>
          <p:nvPr>
            <p:ph sz="half" idx="1"/>
          </p:nvPr>
        </p:nvSpPr>
        <p:spPr>
          <a:xfrm>
            <a:off x="1218882" y="1512868"/>
            <a:ext cx="5451593" cy="2304256"/>
          </a:xfrm>
        </p:spPr>
        <p:txBody>
          <a:bodyPr/>
          <a:lstStyle/>
          <a:p>
            <a:pPr marL="457200" lvl="0" indent="-457200" algn="just">
              <a:lnSpc>
                <a:spcPct val="150000"/>
              </a:lnSpc>
              <a:spcAft>
                <a:spcPts val="600"/>
              </a:spcAft>
              <a:buFont typeface="+mj-lt"/>
              <a:buAutoNum type="arabicPeriod"/>
            </a:pPr>
            <a:r>
              <a:rPr lang="cs-CZ" sz="2400" dirty="0">
                <a:effectLst/>
                <a:latin typeface="Calibri" panose="020F0502020204030204" pitchFamily="34" charset="0"/>
                <a:ea typeface="Calibri" panose="020F0502020204030204" pitchFamily="34" charset="0"/>
                <a:cs typeface="Arial" panose="020B0604020202020204" pitchFamily="34" charset="0"/>
              </a:rPr>
              <a:t>Splnění dvou písemných zápočtových testů na stanovený počet bodů.</a:t>
            </a:r>
          </a:p>
          <a:p>
            <a:pPr marL="457200" lvl="0" indent="-457200" algn="just">
              <a:lnSpc>
                <a:spcPct val="150000"/>
              </a:lnSpc>
              <a:spcAft>
                <a:spcPts val="600"/>
              </a:spcAft>
              <a:buFont typeface="+mj-lt"/>
              <a:buAutoNum type="arabicPeriod"/>
            </a:pPr>
            <a:r>
              <a:rPr lang="cs-CZ" sz="2400" dirty="0">
                <a:effectLst/>
                <a:latin typeface="Calibri" panose="020F0502020204030204" pitchFamily="34" charset="0"/>
                <a:ea typeface="Calibri" panose="020F0502020204030204" pitchFamily="34" charset="0"/>
                <a:cs typeface="Arial" panose="020B0604020202020204" pitchFamily="34" charset="0"/>
              </a:rPr>
              <a:t>Uznání a obhájení semestrální práce.</a:t>
            </a:r>
          </a:p>
          <a:p>
            <a:pPr marL="0" indent="0">
              <a:buNone/>
            </a:pPr>
            <a:endParaRPr lang="cs-CZ" dirty="0"/>
          </a:p>
        </p:txBody>
      </p:sp>
      <p:sp>
        <p:nvSpPr>
          <p:cNvPr id="5" name="TextovéPole 4">
            <a:extLst>
              <a:ext uri="{FF2B5EF4-FFF2-40B4-BE49-F238E27FC236}">
                <a16:creationId xmlns:a16="http://schemas.microsoft.com/office/drawing/2014/main" id="{3DDD59D0-1874-E108-224D-FB59355E56D0}"/>
              </a:ext>
            </a:extLst>
          </p:cNvPr>
          <p:cNvSpPr txBox="1"/>
          <p:nvPr/>
        </p:nvSpPr>
        <p:spPr>
          <a:xfrm>
            <a:off x="1341884" y="989648"/>
            <a:ext cx="1872208" cy="523220"/>
          </a:xfrm>
          <a:prstGeom prst="rect">
            <a:avLst/>
          </a:prstGeom>
          <a:noFill/>
        </p:spPr>
        <p:txBody>
          <a:bodyPr wrap="square" rtlCol="0">
            <a:spAutoFit/>
          </a:bodyPr>
          <a:lstStyle/>
          <a:p>
            <a:r>
              <a:rPr lang="cs-CZ" sz="2800" b="1" dirty="0"/>
              <a:t>Zápočet</a:t>
            </a:r>
            <a:r>
              <a:rPr lang="cs-CZ" sz="2800" dirty="0"/>
              <a:t>:</a:t>
            </a:r>
          </a:p>
        </p:txBody>
      </p:sp>
      <p:sp>
        <p:nvSpPr>
          <p:cNvPr id="6" name="TextovéPole 5">
            <a:extLst>
              <a:ext uri="{FF2B5EF4-FFF2-40B4-BE49-F238E27FC236}">
                <a16:creationId xmlns:a16="http://schemas.microsoft.com/office/drawing/2014/main" id="{823CA5A9-3E7E-DDAB-B61A-E9CFBF45FF75}"/>
              </a:ext>
            </a:extLst>
          </p:cNvPr>
          <p:cNvSpPr txBox="1"/>
          <p:nvPr/>
        </p:nvSpPr>
        <p:spPr>
          <a:xfrm>
            <a:off x="1349194" y="3686455"/>
            <a:ext cx="2088232" cy="523220"/>
          </a:xfrm>
          <a:prstGeom prst="rect">
            <a:avLst/>
          </a:prstGeom>
          <a:noFill/>
        </p:spPr>
        <p:txBody>
          <a:bodyPr wrap="square" rtlCol="0">
            <a:spAutoFit/>
          </a:bodyPr>
          <a:lstStyle/>
          <a:p>
            <a:r>
              <a:rPr lang="cs-CZ" sz="2800" b="1" dirty="0"/>
              <a:t>Zkouška</a:t>
            </a:r>
            <a:r>
              <a:rPr lang="cs-CZ" sz="2800" dirty="0"/>
              <a:t>:</a:t>
            </a:r>
          </a:p>
        </p:txBody>
      </p:sp>
      <p:sp>
        <p:nvSpPr>
          <p:cNvPr id="8" name="Zástupný obsah 2">
            <a:extLst>
              <a:ext uri="{FF2B5EF4-FFF2-40B4-BE49-F238E27FC236}">
                <a16:creationId xmlns:a16="http://schemas.microsoft.com/office/drawing/2014/main" id="{E730EF26-9214-4721-EF61-79101A93DB4F}"/>
              </a:ext>
            </a:extLst>
          </p:cNvPr>
          <p:cNvSpPr txBox="1">
            <a:spLocks/>
          </p:cNvSpPr>
          <p:nvPr/>
        </p:nvSpPr>
        <p:spPr>
          <a:xfrm>
            <a:off x="1199614" y="4340344"/>
            <a:ext cx="5451593" cy="2304256"/>
          </a:xfrm>
          <a:prstGeom prst="rect">
            <a:avLst/>
          </a:prstGeom>
        </p:spPr>
        <p:txBody>
          <a:bodyPr vert="horz" lIns="121899" tIns="60949" rIns="121899" bIns="60949" rtlCol="0">
            <a:normAutofit/>
          </a:bodyPr>
          <a:lst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a:lstStyle>
          <a:p>
            <a:pPr marL="457200" indent="-457200" algn="just">
              <a:lnSpc>
                <a:spcPct val="150000"/>
              </a:lnSpc>
              <a:spcAft>
                <a:spcPts val="600"/>
              </a:spcAft>
              <a:buFont typeface="+mj-lt"/>
              <a:buAutoNum type="arabicPeriod"/>
            </a:pPr>
            <a:r>
              <a:rPr lang="cs-CZ" sz="2400" dirty="0"/>
              <a:t> Splnění ústní zkoušky</a:t>
            </a:r>
            <a:endParaRPr lang="cs-CZ" sz="2400" dirty="0">
              <a:latin typeface="Calibri" panose="020F0502020204030204" pitchFamily="34" charset="0"/>
              <a:ea typeface="Calibri" panose="020F0502020204030204" pitchFamily="34" charset="0"/>
              <a:cs typeface="Arial" panose="020B0604020202020204" pitchFamily="34" charset="0"/>
            </a:endParaRPr>
          </a:p>
          <a:p>
            <a:pPr marL="457200" indent="-457200">
              <a:buFont typeface="+mj-lt"/>
              <a:buAutoNum type="arabicPeriod"/>
            </a:pPr>
            <a:r>
              <a:rPr lang="cs-CZ" sz="2400" dirty="0"/>
              <a:t> Závěrečný</a:t>
            </a:r>
            <a:r>
              <a:rPr lang="cs-CZ" dirty="0"/>
              <a:t> test</a:t>
            </a:r>
          </a:p>
          <a:p>
            <a:pPr marL="0" indent="0">
              <a:buFont typeface="Arial" pitchFamily="34" charset="0"/>
              <a:buNone/>
            </a:pPr>
            <a:endParaRPr lang="cs-CZ" dirty="0"/>
          </a:p>
        </p:txBody>
      </p:sp>
      <p:pic>
        <p:nvPicPr>
          <p:cNvPr id="9" name="Obrázek 8" descr="Obsah obrázku text, Nalepovací papírek, Písmo, snímek obrazovky">
            <a:extLst>
              <a:ext uri="{FF2B5EF4-FFF2-40B4-BE49-F238E27FC236}">
                <a16:creationId xmlns:a16="http://schemas.microsoft.com/office/drawing/2014/main" id="{CD8E3662-BC82-B67F-A517-CAC9CA67907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74532" y="2378583"/>
            <a:ext cx="4844847" cy="1979652"/>
          </a:xfrm>
          <a:prstGeom prst="rect">
            <a:avLst/>
          </a:prstGeom>
          <a:ln>
            <a:solidFill>
              <a:schemeClr val="tx1"/>
            </a:solidFill>
          </a:ln>
        </p:spPr>
      </p:pic>
      <p:sp>
        <p:nvSpPr>
          <p:cNvPr id="11" name="TextovéPole 10">
            <a:extLst>
              <a:ext uri="{FF2B5EF4-FFF2-40B4-BE49-F238E27FC236}">
                <a16:creationId xmlns:a16="http://schemas.microsoft.com/office/drawing/2014/main" id="{CD713A2D-21B2-6902-CDA6-C351C6BABF67}"/>
              </a:ext>
            </a:extLst>
          </p:cNvPr>
          <p:cNvSpPr txBox="1"/>
          <p:nvPr/>
        </p:nvSpPr>
        <p:spPr>
          <a:xfrm>
            <a:off x="3790156" y="6000929"/>
            <a:ext cx="8778524" cy="707886"/>
          </a:xfrm>
          <a:prstGeom prst="rect">
            <a:avLst/>
          </a:prstGeom>
          <a:noFill/>
        </p:spPr>
        <p:txBody>
          <a:bodyPr wrap="square">
            <a:spAutoFit/>
          </a:bodyPr>
          <a:lstStyle/>
          <a:p>
            <a:r>
              <a:rPr lang="cs-CZ" sz="2000" i="1" dirty="0">
                <a:effectLst/>
                <a:latin typeface="+mj-lt"/>
                <a:ea typeface="Times New Roman" panose="02020603050405020304" pitchFamily="18" charset="0"/>
              </a:rPr>
              <a:t>„</a:t>
            </a:r>
            <a:r>
              <a:rPr lang="cs-CZ" sz="2000" b="1" i="1" dirty="0">
                <a:effectLst/>
                <a:latin typeface="+mj-lt"/>
                <a:ea typeface="Times New Roman" panose="02020603050405020304" pitchFamily="18" charset="0"/>
              </a:rPr>
              <a:t>Pokud je student na některém z opravných termínů, v každé úrovni je potřeba zodpovědět správně obě, nebo všechny tři otázky pro získání bodu“. </a:t>
            </a:r>
            <a:endParaRPr lang="cs-CZ" sz="2000" b="1" i="1" dirty="0">
              <a:latin typeface="+mj-lt"/>
            </a:endParaRPr>
          </a:p>
        </p:txBody>
      </p:sp>
    </p:spTree>
    <p:extLst>
      <p:ext uri="{BB962C8B-B14F-4D97-AF65-F5344CB8AC3E}">
        <p14:creationId xmlns:p14="http://schemas.microsoft.com/office/powerpoint/2010/main" val="2492643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18883" y="14068"/>
            <a:ext cx="10360501" cy="1223963"/>
          </a:xfrm>
        </p:spPr>
        <p:txBody>
          <a:bodyPr rtlCol="0"/>
          <a:lstStyle/>
          <a:p>
            <a:pPr rtl="0"/>
            <a:r>
              <a:rPr lang="cs-CZ" b="1" dirty="0"/>
              <a:t>PRAKTICKÁ ČÁST </a:t>
            </a:r>
          </a:p>
        </p:txBody>
      </p:sp>
      <p:sp>
        <p:nvSpPr>
          <p:cNvPr id="9" name="TextovéPole 6">
            <a:extLst>
              <a:ext uri="{FF2B5EF4-FFF2-40B4-BE49-F238E27FC236}">
                <a16:creationId xmlns:a16="http://schemas.microsoft.com/office/drawing/2014/main" id="{8E9253CA-EA0A-9BC6-B19C-22920452C2A1}"/>
              </a:ext>
            </a:extLst>
          </p:cNvPr>
          <p:cNvSpPr txBox="1"/>
          <p:nvPr/>
        </p:nvSpPr>
        <p:spPr>
          <a:xfrm>
            <a:off x="1218883" y="1628800"/>
            <a:ext cx="4875529" cy="2304256"/>
          </a:xfrm>
          <a:prstGeom prst="rect">
            <a:avLst/>
          </a:prstGeom>
        </p:spPr>
        <p:txBody>
          <a:bodyPr vert="horz" lIns="121899" tIns="60949" rIns="121899" bIns="60949" rtlCol="0" anchor="t">
            <a:normAutofit/>
          </a:bodyPr>
          <a:lstStyle>
            <a:defPPr rtl="0">
              <a:defRPr lang="cs-cz"/>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pPr marL="0" lvl="1">
              <a:lnSpc>
                <a:spcPct val="90000"/>
              </a:lnSpc>
              <a:spcBef>
                <a:spcPts val="1600"/>
              </a:spcBef>
              <a:buClr>
                <a:schemeClr val="accent1"/>
              </a:buClr>
              <a:buSzPct val="100000"/>
            </a:pPr>
            <a:r>
              <a:rPr lang="cs-CZ" sz="2800" b="1" dirty="0"/>
              <a:t>4.  Analýza konkrétního využití chatbotů studenty v předmětu</a:t>
            </a:r>
            <a:endParaRPr lang="cs-CZ" sz="2800" dirty="0"/>
          </a:p>
          <a:p>
            <a:pPr marL="304165" lvl="1" indent="-304165">
              <a:lnSpc>
                <a:spcPct val="90000"/>
              </a:lnSpc>
              <a:spcBef>
                <a:spcPts val="1600"/>
              </a:spcBef>
              <a:buClr>
                <a:schemeClr val="accent1"/>
              </a:buClr>
              <a:buSzPct val="100000"/>
              <a:buFont typeface="Arial" pitchFamily="34" charset="0"/>
              <a:buChar char="•"/>
            </a:pPr>
            <a:r>
              <a:rPr lang="cs-CZ" sz="2800" dirty="0"/>
              <a:t>metody sběru dat</a:t>
            </a:r>
          </a:p>
          <a:p>
            <a:pPr marL="304165" lvl="1" indent="-304165">
              <a:lnSpc>
                <a:spcPct val="90000"/>
              </a:lnSpc>
              <a:spcBef>
                <a:spcPts val="1600"/>
              </a:spcBef>
              <a:buClr>
                <a:schemeClr val="accent1"/>
              </a:buClr>
              <a:buSzPct val="100000"/>
              <a:buFont typeface="Arial" pitchFamily="34" charset="0"/>
              <a:buChar char="•"/>
            </a:pPr>
            <a:r>
              <a:rPr lang="cs-CZ" sz="2800" dirty="0"/>
              <a:t>cíl analýzy</a:t>
            </a:r>
            <a:endParaRPr lang="cs-CZ" sz="2800" dirty="0">
              <a:ea typeface="Calibri"/>
              <a:cs typeface="Calibri"/>
            </a:endParaRPr>
          </a:p>
          <a:p>
            <a:pPr marL="304165" lvl="1" indent="-304165">
              <a:lnSpc>
                <a:spcPct val="90000"/>
              </a:lnSpc>
              <a:spcBef>
                <a:spcPts val="1600"/>
              </a:spcBef>
              <a:buClr>
                <a:schemeClr val="accent1"/>
              </a:buClr>
              <a:buSzPct val="100000"/>
              <a:buFont typeface="Arial" pitchFamily="34" charset="0"/>
              <a:buChar char="•"/>
            </a:pPr>
            <a:endParaRPr lang="cs-CZ" sz="2800" dirty="0"/>
          </a:p>
        </p:txBody>
      </p:sp>
      <p:pic>
        <p:nvPicPr>
          <p:cNvPr id="11" name="Obrázek 10">
            <a:extLst>
              <a:ext uri="{FF2B5EF4-FFF2-40B4-BE49-F238E27FC236}">
                <a16:creationId xmlns:a16="http://schemas.microsoft.com/office/drawing/2014/main" id="{1767995E-C8B8-8D29-CE33-B2E56DEDFAD9}"/>
              </a:ext>
            </a:extLst>
          </p:cNvPr>
          <p:cNvPicPr>
            <a:picLocks noChangeAspect="1"/>
          </p:cNvPicPr>
          <p:nvPr/>
        </p:nvPicPr>
        <p:blipFill>
          <a:blip r:embed="rId3"/>
          <a:stretch>
            <a:fillRect/>
          </a:stretch>
        </p:blipFill>
        <p:spPr>
          <a:xfrm>
            <a:off x="6886500" y="692696"/>
            <a:ext cx="5018667" cy="5226504"/>
          </a:xfrm>
          <a:prstGeom prst="rect">
            <a:avLst/>
          </a:prstGeom>
        </p:spPr>
      </p:pic>
      <p:sp>
        <p:nvSpPr>
          <p:cNvPr id="5" name="TextovéPole 4">
            <a:extLst>
              <a:ext uri="{FF2B5EF4-FFF2-40B4-BE49-F238E27FC236}">
                <a16:creationId xmlns:a16="http://schemas.microsoft.com/office/drawing/2014/main" id="{8DF2EA35-AADD-FF07-9F10-2869BD1DC0EA}"/>
              </a:ext>
            </a:extLst>
          </p:cNvPr>
          <p:cNvSpPr txBox="1"/>
          <p:nvPr/>
        </p:nvSpPr>
        <p:spPr>
          <a:xfrm>
            <a:off x="1218883" y="4103318"/>
            <a:ext cx="5019545" cy="1815882"/>
          </a:xfrm>
          <a:prstGeom prst="rect">
            <a:avLst/>
          </a:prstGeom>
          <a:noFill/>
        </p:spPr>
        <p:txBody>
          <a:bodyPr wrap="square" rtlCol="0">
            <a:spAutoFit/>
          </a:bodyPr>
          <a:lstStyle/>
          <a:p>
            <a:r>
              <a:rPr lang="cs-CZ" sz="2800" b="1" dirty="0"/>
              <a:t>5.  Využití AI studenty v PGM1P</a:t>
            </a:r>
          </a:p>
          <a:p>
            <a:pPr marL="457200" indent="-457200">
              <a:buFont typeface="Arial" panose="020B0604020202020204" pitchFamily="34" charset="0"/>
              <a:buChar char="•"/>
            </a:pPr>
            <a:r>
              <a:rPr lang="cs-CZ" sz="2800" dirty="0"/>
              <a:t>dotazník (Google formulář)</a:t>
            </a:r>
          </a:p>
          <a:p>
            <a:pPr marL="457200" indent="-457200">
              <a:buFont typeface="Arial" panose="020B0604020202020204" pitchFamily="34" charset="0"/>
              <a:buChar char="•"/>
            </a:pPr>
            <a:r>
              <a:rPr lang="cs-CZ" sz="2800" dirty="0"/>
              <a:t>rozhovor (skupinové) </a:t>
            </a:r>
          </a:p>
          <a:p>
            <a:pPr marL="457200" indent="-457200">
              <a:buFont typeface="Arial" panose="020B0604020202020204" pitchFamily="34" charset="0"/>
              <a:buChar char="•"/>
            </a:pPr>
            <a:r>
              <a:rPr lang="cs-CZ" sz="2800" dirty="0"/>
              <a:t>srovnání (dotazník x rozhovor) </a:t>
            </a:r>
          </a:p>
        </p:txBody>
      </p:sp>
    </p:spTree>
    <p:extLst>
      <p:ext uri="{BB962C8B-B14F-4D97-AF65-F5344CB8AC3E}">
        <p14:creationId xmlns:p14="http://schemas.microsoft.com/office/powerpoint/2010/main" val="4123189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449859-44C2-A6E7-7038-800F770CA07B}"/>
              </a:ext>
            </a:extLst>
          </p:cNvPr>
          <p:cNvSpPr>
            <a:spLocks noGrp="1"/>
          </p:cNvSpPr>
          <p:nvPr>
            <p:ph type="title"/>
          </p:nvPr>
        </p:nvSpPr>
        <p:spPr>
          <a:xfrm>
            <a:off x="1125860" y="116632"/>
            <a:ext cx="10360501" cy="661888"/>
          </a:xfrm>
        </p:spPr>
        <p:txBody>
          <a:bodyPr/>
          <a:lstStyle/>
          <a:p>
            <a:r>
              <a:rPr lang="cs-CZ" dirty="0"/>
              <a:t>UKÁZKA DAT Z DOTAZNÍKOVÉHO ŠETŘENÍ</a:t>
            </a:r>
          </a:p>
        </p:txBody>
      </p:sp>
      <p:graphicFrame>
        <p:nvGraphicFramePr>
          <p:cNvPr id="7" name="Graf 6">
            <a:extLst>
              <a:ext uri="{FF2B5EF4-FFF2-40B4-BE49-F238E27FC236}">
                <a16:creationId xmlns:a16="http://schemas.microsoft.com/office/drawing/2014/main" id="{11AA35D2-6D98-F6D7-7C61-D7EF386DAB83}"/>
              </a:ext>
            </a:extLst>
          </p:cNvPr>
          <p:cNvGraphicFramePr/>
          <p:nvPr>
            <p:extLst>
              <p:ext uri="{D42A27DB-BD31-4B8C-83A1-F6EECF244321}">
                <p14:modId xmlns:p14="http://schemas.microsoft.com/office/powerpoint/2010/main" val="2316541553"/>
              </p:ext>
            </p:extLst>
          </p:nvPr>
        </p:nvGraphicFramePr>
        <p:xfrm>
          <a:off x="4078188" y="753892"/>
          <a:ext cx="4032448" cy="243445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Graf 8">
            <a:extLst>
              <a:ext uri="{FF2B5EF4-FFF2-40B4-BE49-F238E27FC236}">
                <a16:creationId xmlns:a16="http://schemas.microsoft.com/office/drawing/2014/main" id="{866ED779-A684-81AD-09DF-CD9841ABF8AA}"/>
              </a:ext>
            </a:extLst>
          </p:cNvPr>
          <p:cNvGraphicFramePr/>
          <p:nvPr>
            <p:extLst>
              <p:ext uri="{D42A27DB-BD31-4B8C-83A1-F6EECF244321}">
                <p14:modId xmlns:p14="http://schemas.microsoft.com/office/powerpoint/2010/main" val="2784837853"/>
              </p:ext>
            </p:extLst>
          </p:nvPr>
        </p:nvGraphicFramePr>
        <p:xfrm>
          <a:off x="6306110" y="3637684"/>
          <a:ext cx="5671040" cy="301052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 name="Graf 3">
            <a:extLst>
              <a:ext uri="{FF2B5EF4-FFF2-40B4-BE49-F238E27FC236}">
                <a16:creationId xmlns:a16="http://schemas.microsoft.com/office/drawing/2014/main" id="{582EAF31-C3EE-B04A-4DCD-73AED3C6E6F0}"/>
              </a:ext>
            </a:extLst>
          </p:cNvPr>
          <p:cNvGraphicFramePr/>
          <p:nvPr>
            <p:extLst>
              <p:ext uri="{D42A27DB-BD31-4B8C-83A1-F6EECF244321}">
                <p14:modId xmlns:p14="http://schemas.microsoft.com/office/powerpoint/2010/main" val="549599405"/>
              </p:ext>
            </p:extLst>
          </p:nvPr>
        </p:nvGraphicFramePr>
        <p:xfrm>
          <a:off x="621804" y="3637684"/>
          <a:ext cx="5184576" cy="3042489"/>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20163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obsah 6">
            <a:extLst>
              <a:ext uri="{FF2B5EF4-FFF2-40B4-BE49-F238E27FC236}">
                <a16:creationId xmlns:a16="http://schemas.microsoft.com/office/drawing/2014/main" id="{3EE179AA-55CF-FC1B-9CEA-9F2FD06A50AE}"/>
              </a:ext>
            </a:extLst>
          </p:cNvPr>
          <p:cNvGraphicFramePr>
            <a:graphicFrameLocks noGrp="1"/>
          </p:cNvGraphicFramePr>
          <p:nvPr>
            <p:ph sz="half" idx="2"/>
            <p:extLst>
              <p:ext uri="{D42A27DB-BD31-4B8C-83A1-F6EECF244321}">
                <p14:modId xmlns:p14="http://schemas.microsoft.com/office/powerpoint/2010/main" val="4080202650"/>
              </p:ext>
            </p:extLst>
          </p:nvPr>
        </p:nvGraphicFramePr>
        <p:xfrm>
          <a:off x="912961" y="3231303"/>
          <a:ext cx="5210329" cy="3454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Graf 7">
            <a:extLst>
              <a:ext uri="{FF2B5EF4-FFF2-40B4-BE49-F238E27FC236}">
                <a16:creationId xmlns:a16="http://schemas.microsoft.com/office/drawing/2014/main" id="{5B30263A-2F85-9547-125D-5F7824405FD4}"/>
              </a:ext>
            </a:extLst>
          </p:cNvPr>
          <p:cNvGraphicFramePr/>
          <p:nvPr>
            <p:extLst>
              <p:ext uri="{D42A27DB-BD31-4B8C-83A1-F6EECF244321}">
                <p14:modId xmlns:p14="http://schemas.microsoft.com/office/powerpoint/2010/main" val="4024873329"/>
              </p:ext>
            </p:extLst>
          </p:nvPr>
        </p:nvGraphicFramePr>
        <p:xfrm>
          <a:off x="6310436" y="3231303"/>
          <a:ext cx="5404573" cy="3454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Graf 3">
            <a:extLst>
              <a:ext uri="{FF2B5EF4-FFF2-40B4-BE49-F238E27FC236}">
                <a16:creationId xmlns:a16="http://schemas.microsoft.com/office/drawing/2014/main" id="{CAAC27ED-5309-06EA-AED5-8C58F73B3033}"/>
              </a:ext>
            </a:extLst>
          </p:cNvPr>
          <p:cNvGraphicFramePr/>
          <p:nvPr>
            <p:extLst>
              <p:ext uri="{D42A27DB-BD31-4B8C-83A1-F6EECF244321}">
                <p14:modId xmlns:p14="http://schemas.microsoft.com/office/powerpoint/2010/main" val="4198894940"/>
              </p:ext>
            </p:extLst>
          </p:nvPr>
        </p:nvGraphicFramePr>
        <p:xfrm>
          <a:off x="3402018" y="170956"/>
          <a:ext cx="5384788" cy="292354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058940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obsah 6">
            <a:extLst>
              <a:ext uri="{FF2B5EF4-FFF2-40B4-BE49-F238E27FC236}">
                <a16:creationId xmlns:a16="http://schemas.microsoft.com/office/drawing/2014/main" id="{5C838E94-9BFF-DFF8-847F-1FB4D9527A2B}"/>
              </a:ext>
            </a:extLst>
          </p:cNvPr>
          <p:cNvGraphicFramePr>
            <a:graphicFrameLocks noGrp="1"/>
          </p:cNvGraphicFramePr>
          <p:nvPr>
            <p:ph sz="half" idx="2"/>
            <p:extLst>
              <p:ext uri="{D42A27DB-BD31-4B8C-83A1-F6EECF244321}">
                <p14:modId xmlns:p14="http://schemas.microsoft.com/office/powerpoint/2010/main" val="1125146720"/>
              </p:ext>
            </p:extLst>
          </p:nvPr>
        </p:nvGraphicFramePr>
        <p:xfrm>
          <a:off x="317163" y="2056856"/>
          <a:ext cx="5184457" cy="381642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Graf 7">
            <a:extLst>
              <a:ext uri="{FF2B5EF4-FFF2-40B4-BE49-F238E27FC236}">
                <a16:creationId xmlns:a16="http://schemas.microsoft.com/office/drawing/2014/main" id="{F5DDC941-8A69-5209-D166-74C23E86ED63}"/>
              </a:ext>
            </a:extLst>
          </p:cNvPr>
          <p:cNvGraphicFramePr/>
          <p:nvPr>
            <p:extLst>
              <p:ext uri="{D42A27DB-BD31-4B8C-83A1-F6EECF244321}">
                <p14:modId xmlns:p14="http://schemas.microsoft.com/office/powerpoint/2010/main" val="3093125399"/>
              </p:ext>
            </p:extLst>
          </p:nvPr>
        </p:nvGraphicFramePr>
        <p:xfrm>
          <a:off x="5806380" y="2060848"/>
          <a:ext cx="6065281" cy="3816424"/>
        </p:xfrm>
        <a:graphic>
          <a:graphicData uri="http://schemas.openxmlformats.org/drawingml/2006/chart">
            <c:chart xmlns:c="http://schemas.openxmlformats.org/drawingml/2006/chart" xmlns:r="http://schemas.openxmlformats.org/officeDocument/2006/relationships" r:id="rId3"/>
          </a:graphicData>
        </a:graphic>
      </p:graphicFrame>
      <p:sp>
        <p:nvSpPr>
          <p:cNvPr id="2" name="Nadpis 1">
            <a:extLst>
              <a:ext uri="{FF2B5EF4-FFF2-40B4-BE49-F238E27FC236}">
                <a16:creationId xmlns:a16="http://schemas.microsoft.com/office/drawing/2014/main" id="{0974FC31-7545-F00B-F7D7-8E11E0BE6077}"/>
              </a:ext>
            </a:extLst>
          </p:cNvPr>
          <p:cNvSpPr>
            <a:spLocks noGrp="1"/>
          </p:cNvSpPr>
          <p:nvPr>
            <p:ph type="title"/>
          </p:nvPr>
        </p:nvSpPr>
        <p:spPr>
          <a:xfrm>
            <a:off x="1125860" y="116632"/>
            <a:ext cx="10360501" cy="661888"/>
          </a:xfrm>
        </p:spPr>
        <p:txBody>
          <a:bodyPr/>
          <a:lstStyle/>
          <a:p>
            <a:r>
              <a:rPr lang="cs-CZ" dirty="0"/>
              <a:t>UKÁZKA DAT Z DOTAZNÍKOVÉHO ŠETŘENÍ</a:t>
            </a:r>
          </a:p>
        </p:txBody>
      </p:sp>
    </p:spTree>
    <p:extLst>
      <p:ext uri="{BB962C8B-B14F-4D97-AF65-F5344CB8AC3E}">
        <p14:creationId xmlns:p14="http://schemas.microsoft.com/office/powerpoint/2010/main" val="2113579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chnologie (16:9)">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spDef>
      <a:spPr/>
      <a:bodyPr rtlCol="0" anchor="ctr"/>
      <a:lstStyle>
        <a:defPPr algn="ctr">
          <a:defRPr sz="2800"/>
        </a:defPPr>
      </a:lstStyle>
      <a:style>
        <a:lnRef idx="2">
          <a:schemeClr val="accent1">
            <a:shade val="50000"/>
          </a:schemeClr>
        </a:lnRef>
        <a:fillRef idx="1">
          <a:schemeClr val="accent1"/>
        </a:fillRef>
        <a:effectRef idx="0">
          <a:schemeClr val="accent1"/>
        </a:effectRef>
        <a:fontRef idx="minor">
          <a:schemeClr val="lt1"/>
        </a:fontRef>
      </a:style>
    </a:spDef>
    <a:lnDef>
      <a:spPr>
        <a:ln w="25400"/>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800"/>
        </a:defPPr>
      </a:lstStyle>
    </a:txDef>
  </a:objectDefaults>
  <a:extraClrSchemeLst/>
  <a:extLst>
    <a:ext uri="{05A4C25C-085E-4340-85A3-A5531E510DB2}">
      <thm15:themeFamily xmlns:thm15="http://schemas.microsoft.com/office/thememl/2012/main" name="Office_9533228_TF02787990_TF02787990.potx" id="{41430103-F1DF-4760-9877-C776298C88DB}" vid="{586A876F-1D1B-4FC4-9F0D-A7C5E174B1DA}"/>
    </a:ext>
  </a:extLst>
</a:theme>
</file>

<file path=ppt/theme/theme2.xml><?xml version="1.0" encoding="utf-8"?>
<a:theme xmlns:a="http://schemas.openxmlformats.org/drawingml/2006/main" name="Motiv Office">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extraClrSchemeLst/>
</a:theme>
</file>

<file path=ppt/theme/theme3.xml><?xml version="1.0" encoding="utf-8"?>
<a:theme xmlns:a="http://schemas.openxmlformats.org/drawingml/2006/main" name="Motiv Office">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BDB342CD691ED249B2591BE2CC07BA7B" ma:contentTypeVersion="13" ma:contentTypeDescription="Vytvoří nový dokument" ma:contentTypeScope="" ma:versionID="e12f6a33c08d0b6440bfa828d07a1e31">
  <xsd:schema xmlns:xsd="http://www.w3.org/2001/XMLSchema" xmlns:xs="http://www.w3.org/2001/XMLSchema" xmlns:p="http://schemas.microsoft.com/office/2006/metadata/properties" xmlns:ns2="ad41ec21-5dd4-4297-a2a4-6e4c3e985da1" xmlns:ns3="d4271183-c432-426f-ac8d-9b9124c3ea3b" targetNamespace="http://schemas.microsoft.com/office/2006/metadata/properties" ma:root="true" ma:fieldsID="953840a37ce00f3d523fb08f0c587007" ns2:_="" ns3:_="">
    <xsd:import namespace="ad41ec21-5dd4-4297-a2a4-6e4c3e985da1"/>
    <xsd:import namespace="d4271183-c432-426f-ac8d-9b9124c3ea3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SearchPropertie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41ec21-5dd4-4297-a2a4-6e4c3e985da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Značky obrázků" ma:readOnly="false" ma:fieldId="{5cf76f15-5ced-4ddc-b409-7134ff3c332f}" ma:taxonomyMulti="true" ma:sspId="13283f8b-cd0a-456f-ac25-bb5e2384561b"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4271183-c432-426f-ac8d-9b9124c3ea3b" elementFormDefault="qualified">
    <xsd:import namespace="http://schemas.microsoft.com/office/2006/documentManagement/types"/>
    <xsd:import namespace="http://schemas.microsoft.com/office/infopath/2007/PartnerControls"/>
    <xsd:element name="SharedWithUsers" ma:index="10"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dílené s podrobnostmi" ma:internalName="SharedWithDetails" ma:readOnly="true">
      <xsd:simpleType>
        <xsd:restriction base="dms:Note">
          <xsd:maxLength value="255"/>
        </xsd:restriction>
      </xsd:simpleType>
    </xsd:element>
    <xsd:element name="TaxCatchAll" ma:index="16" nillable="true" ma:displayName="Taxonomy Catch All Column" ma:hidden="true" ma:list="{593bd90c-154b-45c6-b788-71e0f91e4772}" ma:internalName="TaxCatchAll" ma:showField="CatchAllData" ma:web="d4271183-c432-426f-ac8d-9b9124c3ea3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d4271183-c432-426f-ac8d-9b9124c3ea3b" xsi:nil="true"/>
    <lcf76f155ced4ddcb4097134ff3c332f xmlns="ad41ec21-5dd4-4297-a2a4-6e4c3e985da1">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462CD4E-4407-4E5C-AAF1-169D38CCBA47}">
  <ds:schemaRefs>
    <ds:schemaRef ds:uri="http://schemas.microsoft.com/sharepoint/v3/contenttype/forms"/>
  </ds:schemaRefs>
</ds:datastoreItem>
</file>

<file path=customXml/itemProps2.xml><?xml version="1.0" encoding="utf-8"?>
<ds:datastoreItem xmlns:ds="http://schemas.openxmlformats.org/officeDocument/2006/customXml" ds:itemID="{FFE0B5D4-D2DF-4581-8E6E-25C4BDC837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41ec21-5dd4-4297-a2a4-6e4c3e985da1"/>
    <ds:schemaRef ds:uri="d4271183-c432-426f-ac8d-9b9124c3ea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0C67BEE-D13F-4BD2-98A5-34D8A0977F68}">
  <ds:schemaRefs>
    <ds:schemaRef ds:uri="d4271183-c432-426f-ac8d-9b9124c3ea3b"/>
    <ds:schemaRef ds:uri="ad41ec21-5dd4-4297-a2a4-6e4c3e985da1"/>
    <ds:schemaRef ds:uri="http://purl.org/dc/elements/1.1/"/>
    <ds:schemaRef ds:uri="http://schemas.microsoft.com/office/2006/metadata/properties"/>
    <ds:schemaRef ds:uri="http://purl.org/dc/dcmitype/"/>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Prezentace s trojitými čarami připomínajícími elektrický obvod (širokoúhlý formát)</Template>
  <TotalTime>333</TotalTime>
  <Words>1211</Words>
  <Application>Microsoft Office PowerPoint</Application>
  <PresentationFormat>Vlastní</PresentationFormat>
  <Paragraphs>78</Paragraphs>
  <Slides>16</Slides>
  <Notes>6</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16</vt:i4>
      </vt:variant>
    </vt:vector>
  </HeadingPairs>
  <TitlesOfParts>
    <vt:vector size="19" baseType="lpstr">
      <vt:lpstr>Arial</vt:lpstr>
      <vt:lpstr>Calibri</vt:lpstr>
      <vt:lpstr>Technologie (16:9)</vt:lpstr>
      <vt:lpstr>Využití generativní AI studenty předmětu PGM1P</vt:lpstr>
      <vt:lpstr>ZÁSADY PRO VYPRACOVÁNÍ</vt:lpstr>
      <vt:lpstr>Cíl práce:</vt:lpstr>
      <vt:lpstr>Předmět programování pro vzdělávání 1</vt:lpstr>
      <vt:lpstr>Předmět programování pro vzdělávání 1</vt:lpstr>
      <vt:lpstr>PRAKTICKÁ ČÁST </vt:lpstr>
      <vt:lpstr>UKÁZKA DAT Z DOTAZNÍKOVÉHO ŠETŘENÍ</vt:lpstr>
      <vt:lpstr>Prezentace aplikace PowerPoint</vt:lpstr>
      <vt:lpstr>UKÁZKA DAT Z DOTAZNÍKOVÉHO ŠETŘENÍ</vt:lpstr>
      <vt:lpstr>UKÁZKA DAT Z DOTAZNÍKOVÉHO ŠETŘENÍ</vt:lpstr>
      <vt:lpstr>UKÁZKA DAT Z DOTAZNÍKOVÉHO ŠETŘENÍ</vt:lpstr>
      <vt:lpstr>UKÁZKA DAT Z ROZHOVORU</vt:lpstr>
      <vt:lpstr>Prezentace aplikace PowerPoint</vt:lpstr>
      <vt:lpstr>Prezentace aplikace PowerPoint</vt:lpstr>
      <vt:lpstr>Prezentace aplikace PowerPoint</vt:lpstr>
      <vt:lpstr>ZDROJE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Šimon Venclík</dc:creator>
  <cp:lastModifiedBy>Šimon Venclík</cp:lastModifiedBy>
  <cp:revision>66</cp:revision>
  <dcterms:created xsi:type="dcterms:W3CDTF">2025-04-09T11:03:06Z</dcterms:created>
  <dcterms:modified xsi:type="dcterms:W3CDTF">2025-04-28T08:56:34Z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0x010100BDB342CD691ED249B2591BE2CC07BA7B</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y fmtid="{D5CDD505-2E9C-101B-9397-08002B2CF9AE}" pid="8" name="MediaServiceImageTags">
    <vt:lpwstr/>
  </property>
</Properties>
</file>