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57" r:id="rId4"/>
    <p:sldId id="259" r:id="rId5"/>
    <p:sldId id="260" r:id="rId6"/>
    <p:sldId id="266" r:id="rId7"/>
    <p:sldId id="261" r:id="rId8"/>
    <p:sldId id="262" r:id="rId9"/>
    <p:sldId id="267" r:id="rId10"/>
    <p:sldId id="268" r:id="rId11"/>
    <p:sldId id="269" r:id="rId12"/>
    <p:sldId id="271" r:id="rId13"/>
    <p:sldId id="275" r:id="rId14"/>
    <p:sldId id="276" r:id="rId15"/>
    <p:sldId id="274" r:id="rId16"/>
    <p:sldId id="278" r:id="rId17"/>
    <p:sldId id="273" r:id="rId18"/>
  </p:sldIdLst>
  <p:sldSz cx="14630400" cy="8229600"/>
  <p:notesSz cx="8229600" cy="14630400"/>
  <p:embeddedFontLst>
    <p:embeddedFont>
      <p:font typeface="Nunito Semi Bold" panose="020B0604020202020204" charset="-18"/>
      <p:regular r:id="rId20"/>
    </p:embeddedFont>
    <p:embeddedFont>
      <p:font typeface="PT Sans" panose="020B0503020203020204" pitchFamily="34" charset="-18"/>
      <p:regular r:id="rId21"/>
      <p:bold r:id="rId22"/>
      <p:italic r:id="rId23"/>
      <p:boldItalic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3EA596-FE60-2425-4184-EA86A6A17DA2}" name="Čujdíková Mária" initials="MČ" userId="S::cujdikova1@uniba.sk::4ed9118c-b4d2-47df-a4d0-e60f4232e6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1E1"/>
    <a:srgbClr val="C43C5A"/>
    <a:srgbClr val="8E4D4D"/>
    <a:srgbClr val="DDA42D"/>
    <a:srgbClr val="3883BB"/>
    <a:srgbClr val="47868E"/>
    <a:srgbClr val="00002E"/>
    <a:srgbClr val="01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9" autoAdjust="0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-4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1329-D541-76AD-7A61-95B071150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917D2-D5C2-F48D-CA79-42BD8C164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C60A1-5D3A-219B-D2D0-F28B5E0F5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3E0DC-19FC-3B12-82F6-D7A2B61F1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5A4AE-D6F5-61F1-4A3B-CEDCF5A9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B9774-28D6-7E83-E397-214A9B5B1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7070A-643D-D6B9-73B3-B75412D65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28317-5BF5-BB7E-D354-377BAD303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A343-C308-7203-76A8-95D26CB2A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2FECD-9780-5649-CD64-684EC2C14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BD04B-391B-7CF8-2B41-56D2DB3FE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F198-36D3-5044-77A0-415C16955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D8CE3-A07D-7053-B8BE-1B0AC6C9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DE257-DE58-B78D-7F76-BAF3B3E35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094F0-DDF8-B5F7-256E-A75AB28C7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AB83A-299F-7F7C-9BD0-DD5B8B6FF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3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5DBFB-DDA4-411F-7D17-06445FA2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5422B-2DC8-6B99-E593-8FA2EAEA1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89446-272D-CB67-2F64-FCAEB5494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145D6-A2C3-022A-80C5-89B1C8608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3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50054-199A-FFD5-EC0F-CA5C48321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14FD7-B7FB-A727-28D0-9EBA800BE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757E1-5F05-6F88-64D0-CD3868637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00E0A-698C-4AD3-CA97-450B1BEE9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D7943-CF13-8FDB-3F22-87587426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84C68-1070-BEFD-541A-2BFAFAB62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D24FD-A864-8757-09B9-68D5C70CA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9224C-F10E-6661-D874-40E7EDA86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0D595-A427-9F76-F55E-C02BBD894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527D2-B976-9057-17F5-261549C03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3813E-52EA-9F80-5E7D-3EDCD7547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C4DDF-9617-B337-A823-4FC2D49C0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3D27-8A44-B769-4755-3C8C26FBD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A2297-079C-4397-941A-E40166F66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8CF07-3323-D70C-5455-83A396B1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2752-F48A-32FD-519C-53BF7705F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85895697_HOW_THE_BLIND_SEE_CHATGPT_AND_GEMINI_A_CASE_STUDY_FROM_A_SUMMER_SCHOOL_FOR_VISUALLY_IMPAIRED_STUDE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https://gemini.googl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62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441019"/>
            <a:ext cx="10570490" cy="4008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850"/>
              </a:lnSpc>
            </a:pPr>
            <a:r>
              <a:rPr lang="sk-SK" sz="4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AKO VIDIA </a:t>
            </a:r>
            <a:r>
              <a:rPr lang="en-US" sz="4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CHATGPT </a:t>
            </a:r>
            <a:r>
              <a:rPr lang="sk-SK" sz="4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</a:t>
            </a:r>
            <a:r>
              <a:rPr lang="en-US" sz="4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GEMINI</a:t>
            </a:r>
            <a:r>
              <a:rPr lang="sk-SK" sz="4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</a:p>
          <a:p>
            <a:pPr>
              <a:lnSpc>
                <a:spcPts val="7850"/>
              </a:lnSpc>
            </a:pPr>
            <a:r>
              <a:rPr lang="sk-SK" sz="4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NEVIDIACI ŠTUDENTI</a:t>
            </a:r>
          </a:p>
          <a:p>
            <a:pPr marL="0" indent="0">
              <a:lnSpc>
                <a:spcPts val="7850"/>
              </a:lnSpc>
              <a:buNone/>
            </a:pPr>
            <a:endParaRPr lang="en-US" sz="4400" b="1" dirty="0"/>
          </a:p>
        </p:txBody>
      </p:sp>
      <p:sp>
        <p:nvSpPr>
          <p:cNvPr id="4" name="Text 1"/>
          <p:cNvSpPr/>
          <p:nvPr/>
        </p:nvSpPr>
        <p:spPr>
          <a:xfrm>
            <a:off x="945518" y="3767107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Mária Čujdíková, Mária Stankovičová, Peter Vankúš</a:t>
            </a:r>
            <a:endParaRPr lang="en-US" sz="190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82A164A-9F91-EA56-A265-FF02BE371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037" y="6769413"/>
            <a:ext cx="2692032" cy="692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2951" y="100681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Používanie</a:t>
            </a:r>
            <a:r>
              <a:rPr lang="en-US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ChatGPT a Gemini</a:t>
            </a:r>
            <a:endParaRPr lang="en-US" sz="4550" b="1" dirty="0"/>
          </a:p>
        </p:txBody>
      </p:sp>
      <p:sp>
        <p:nvSpPr>
          <p:cNvPr id="3" name="Text 1"/>
          <p:cNvSpPr/>
          <p:nvPr/>
        </p:nvSpPr>
        <p:spPr>
          <a:xfrm>
            <a:off x="1042336" y="326429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FFC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Samuel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1042336" y="3874257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Prv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á skúsenosť s </a:t>
            </a: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aj </a:t>
            </a: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endParaRPr lang="sk-SK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Workshop považoval za užitočný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Verí, že 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 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 </a:t>
            </a: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mu môžu pomôcť pri štúdiu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Prefer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uje 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kvôli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jednoduchšej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navigácii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endParaRPr lang="en-US" sz="1900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808F4C28-0341-8A33-2EA4-F46F7ABB1436}"/>
              </a:ext>
            </a:extLst>
          </p:cNvPr>
          <p:cNvSpPr/>
          <p:nvPr/>
        </p:nvSpPr>
        <p:spPr>
          <a:xfrm>
            <a:off x="7803214" y="2467658"/>
            <a:ext cx="4792624" cy="3603296"/>
          </a:xfrm>
          <a:prstGeom prst="roundRect">
            <a:avLst>
              <a:gd name="adj" fmla="val 16452"/>
            </a:avLst>
          </a:prstGeom>
          <a:solidFill>
            <a:srgbClr val="00002E"/>
          </a:solidFill>
          <a:ln w="3048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FAE26E7D-6183-EFA5-F936-B4B42854432C}"/>
              </a:ext>
            </a:extLst>
          </p:cNvPr>
          <p:cNvSpPr/>
          <p:nvPr/>
        </p:nvSpPr>
        <p:spPr>
          <a:xfrm>
            <a:off x="8661307" y="3371545"/>
            <a:ext cx="3511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sk-SK" sz="2000" i="1" dirty="0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„Prácu s </a:t>
            </a:r>
            <a:r>
              <a:rPr lang="sk-SK" sz="2000" i="1" dirty="0" err="1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</a:t>
            </a:r>
            <a:r>
              <a:rPr lang="sk-SK" sz="2000" i="1" dirty="0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  <a:r>
              <a:rPr lang="sk-SK" sz="2000" i="1" dirty="0" err="1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r>
              <a:rPr lang="sk-SK" sz="2000" i="1" dirty="0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hodnotím pozitívne, nakoľko som sa naučil pracovať s týmito nástrojmi a zistil som, čo všetko </a:t>
            </a:r>
            <a:r>
              <a:rPr lang="sk-SK" sz="2000" i="1" dirty="0" err="1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obnášajú</a:t>
            </a:r>
            <a:r>
              <a:rPr lang="sk-SK" sz="2000" i="1" dirty="0">
                <a:solidFill>
                  <a:srgbClr val="FFC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aké výhody majú.” </a:t>
            </a:r>
            <a:endParaRPr lang="en-US" sz="20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E055-1BE9-E5DD-B199-DE664FCED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1E05C50-454C-DB10-6097-E2571316D5AD}"/>
              </a:ext>
            </a:extLst>
          </p:cNvPr>
          <p:cNvSpPr/>
          <p:nvPr/>
        </p:nvSpPr>
        <p:spPr>
          <a:xfrm>
            <a:off x="902951" y="100681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Používanie </a:t>
            </a:r>
            <a:r>
              <a:rPr lang="sk-SK" sz="455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ChatGPT</a:t>
            </a: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a </a:t>
            </a:r>
            <a:r>
              <a:rPr lang="sk-SK" sz="455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Gemini</a:t>
            </a:r>
            <a:endParaRPr lang="en-US" sz="455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C845505-041A-3BFE-E5A0-5DB80476109B}"/>
              </a:ext>
            </a:extLst>
          </p:cNvPr>
          <p:cNvSpPr/>
          <p:nvPr/>
        </p:nvSpPr>
        <p:spPr>
          <a:xfrm>
            <a:off x="1042334" y="261162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3200" b="1" dirty="0">
                <a:solidFill>
                  <a:srgbClr val="00B0F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Thomas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F90FCD9-9CBF-6D02-CB66-4A881426C037}"/>
              </a:ext>
            </a:extLst>
          </p:cNvPr>
          <p:cNvSpPr/>
          <p:nvPr/>
        </p:nvSpPr>
        <p:spPr>
          <a:xfrm>
            <a:off x="1042334" y="3221584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Skúsený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používateľ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ChatGPT a Gemini</a:t>
            </a:r>
            <a:endParaRPr lang="sk-SK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Workshop mu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nepriniesol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nové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skúsenosti</a:t>
            </a:r>
            <a:endParaRPr lang="sk-SK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Tieto veľké jazykové modely používa</a:t>
            </a:r>
            <a:b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</a:b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 získavanie informácii a učenie sa</a:t>
            </a:r>
            <a:endParaRPr lang="en-US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 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používa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rýchle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získavanie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informácií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b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</a:b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(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napr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o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čítači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obrazovky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NVDA)</a:t>
            </a:r>
            <a:endParaRPr lang="sk-SK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vyu</a:t>
            </a: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žíva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pri študovaní konkrétnych predmetov </a:t>
            </a:r>
            <a:b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</a:b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(dejepis, biológia, …)</a:t>
            </a:r>
            <a:endParaRPr lang="en-US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Preferuje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Gemini 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 podrobnejšie odpovede</a:t>
            </a: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D9979730-2092-EF39-A9BB-9D851734633E}"/>
              </a:ext>
            </a:extLst>
          </p:cNvPr>
          <p:cNvSpPr/>
          <p:nvPr/>
        </p:nvSpPr>
        <p:spPr>
          <a:xfrm>
            <a:off x="7542788" y="2496812"/>
            <a:ext cx="6203094" cy="1931753"/>
          </a:xfrm>
          <a:prstGeom prst="roundRect">
            <a:avLst>
              <a:gd name="adj" fmla="val 16452"/>
            </a:avLst>
          </a:prstGeom>
          <a:solidFill>
            <a:srgbClr val="00002E"/>
          </a:solidFill>
          <a:ln w="3048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56DB8760-6A13-6628-0669-17D0B5DAB305}"/>
              </a:ext>
            </a:extLst>
          </p:cNvPr>
          <p:cNvSpPr/>
          <p:nvPr/>
        </p:nvSpPr>
        <p:spPr>
          <a:xfrm>
            <a:off x="7876988" y="3067638"/>
            <a:ext cx="565374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“ChatGPT vie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povedať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klávesové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skratky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používanie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NVDA, ale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musíte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presne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uviesť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akú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verziu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používate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.” 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56B5D914-5637-7369-EA7D-1204CC71BF4F}"/>
              </a:ext>
            </a:extLst>
          </p:cNvPr>
          <p:cNvSpPr/>
          <p:nvPr/>
        </p:nvSpPr>
        <p:spPr>
          <a:xfrm>
            <a:off x="7542788" y="4693165"/>
            <a:ext cx="6203094" cy="2365047"/>
          </a:xfrm>
          <a:prstGeom prst="roundRect">
            <a:avLst>
              <a:gd name="adj" fmla="val 16452"/>
            </a:avLst>
          </a:prstGeom>
          <a:solidFill>
            <a:srgbClr val="00002E"/>
          </a:solidFill>
          <a:ln w="3048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67EA65BC-71CF-C483-4F1F-2F4B3A585CDA}"/>
              </a:ext>
            </a:extLst>
          </p:cNvPr>
          <p:cNvSpPr/>
          <p:nvPr/>
        </p:nvSpPr>
        <p:spPr>
          <a:xfrm>
            <a:off x="7876988" y="5183560"/>
            <a:ext cx="565374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“</a:t>
            </a:r>
            <a:r>
              <a:rPr lang="sk-SK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…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chcel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vedieť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rok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nejakej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bitky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atď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2000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[Gemini] </a:t>
            </a:r>
            <a:r>
              <a:rPr lang="sk-SK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povedať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rok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kedy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začala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prvá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svetová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vojna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aj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dátum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kedy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skončila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atď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.”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3304" y="591335"/>
            <a:ext cx="642127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Výzvy z hľadiska prístupnosti</a:t>
            </a:r>
            <a:endParaRPr lang="en-US" sz="455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5123259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68693" y="598729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Navigácia</a:t>
            </a:r>
            <a:endParaRPr lang="en-US" sz="3200" b="1" dirty="0"/>
          </a:p>
        </p:txBody>
      </p:sp>
      <p:sp>
        <p:nvSpPr>
          <p:cNvPr id="6" name="Text 2"/>
          <p:cNvSpPr/>
          <p:nvPr/>
        </p:nvSpPr>
        <p:spPr>
          <a:xfrm>
            <a:off x="968693" y="6498550"/>
            <a:ext cx="398406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</a:rPr>
              <a:t>Gemini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</a:rPr>
              <a:t>vy</a:t>
            </a:r>
            <a:r>
              <a:rPr lang="sk-SK" sz="1900" dirty="0" err="1">
                <a:solidFill>
                  <a:srgbClr val="FFFFFF"/>
                </a:solidFill>
                <a:latin typeface="PT Sans" pitchFamily="34" charset="0"/>
              </a:rPr>
              <a:t>žaduje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</a:rPr>
              <a:t> neintuitívne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</a:rPr>
              <a:t>kroky na to, aby prečítal odpoveď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62" y="5123259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52762" y="598729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Jazyk</a:t>
            </a:r>
            <a:endParaRPr lang="en-US" sz="3200" b="1" dirty="0"/>
          </a:p>
        </p:txBody>
      </p:sp>
      <p:sp>
        <p:nvSpPr>
          <p:cNvPr id="9" name="Text 4"/>
          <p:cNvSpPr/>
          <p:nvPr/>
        </p:nvSpPr>
        <p:spPr>
          <a:xfrm>
            <a:off x="4952762" y="6498550"/>
            <a:ext cx="4212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má problémy s hlasovým vstupom v iných jazykoch ako angličtine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5123259"/>
            <a:ext cx="617220" cy="617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677400" y="598729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sk-SK" sz="32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Osobné preferencie</a:t>
            </a:r>
            <a:endParaRPr lang="en-US" sz="3200" b="1" dirty="0"/>
          </a:p>
        </p:txBody>
      </p:sp>
      <p:sp>
        <p:nvSpPr>
          <p:cNvPr id="12" name="Text 6"/>
          <p:cNvSpPr/>
          <p:nvPr/>
        </p:nvSpPr>
        <p:spPr>
          <a:xfrm>
            <a:off x="9677400" y="6498550"/>
            <a:ext cx="398418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Preferencie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používateľov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líšia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podľa</a:t>
            </a: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skúseností</a:t>
            </a:r>
            <a:endParaRPr lang="en-US" sz="1900" dirty="0"/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F8E8B42F-94A0-8C3C-2CAB-45EEB59F6493}"/>
              </a:ext>
            </a:extLst>
          </p:cNvPr>
          <p:cNvSpPr/>
          <p:nvPr/>
        </p:nvSpPr>
        <p:spPr>
          <a:xfrm>
            <a:off x="531906" y="1745129"/>
            <a:ext cx="13739905" cy="2886884"/>
          </a:xfrm>
          <a:prstGeom prst="roundRect">
            <a:avLst>
              <a:gd name="adj" fmla="val 16452"/>
            </a:avLst>
          </a:prstGeom>
          <a:solidFill>
            <a:srgbClr val="00002E"/>
          </a:solidFill>
          <a:ln w="3048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33CC816E-E7B5-D220-48FE-06FBA3FDEA32}"/>
              </a:ext>
            </a:extLst>
          </p:cNvPr>
          <p:cNvSpPr/>
          <p:nvPr/>
        </p:nvSpPr>
        <p:spPr>
          <a:xfrm>
            <a:off x="968693" y="2014071"/>
            <a:ext cx="13208000" cy="1371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“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v Gemini,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tak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orientujem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pomocou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Tabulátora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Shift +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Tabulátora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Tlačidlom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E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dostanem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do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editačného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poľa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kde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napíšem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otázku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napíšem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tak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stlačím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Enter. Po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chvíli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mi čítač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povie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: ‘Gemini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píše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‘ a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potom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povie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: ‘Gemini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odpovedal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‘.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Chvíľu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počkám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potom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dostanem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z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textového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poľa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tlačidlom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ESC.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Potom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stlačím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tlačidlo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Shift + H,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čo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znamená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prejsť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predchádzajúci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nadpis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Čítač mi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prečíta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moju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otázku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Šípkou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dole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dostanem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tlačidlo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prehrať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ho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potvrdím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Enterom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tak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mi Gemini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odpovie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hlasovo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chcem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textovú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odpoveď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tak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idem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šípkou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dole a pod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tlačidlom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prehrať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je v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textovej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forme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napísaná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odpoveď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moju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i="1" dirty="0" err="1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otázku</a:t>
            </a:r>
            <a:r>
              <a:rPr lang="en-US" sz="2000" i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.” </a:t>
            </a:r>
            <a:r>
              <a:rPr lang="en-US" sz="2000" b="1" dirty="0">
                <a:solidFill>
                  <a:srgbClr val="00B0F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Thomas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9642-9853-54A2-2419-0D7480D58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3712551-B93A-4372-CA59-A0813E9B4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343" y="-130629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B1A3F1EE-9C46-6B0D-AB26-A6C87AA11DF9}"/>
              </a:ext>
            </a:extLst>
          </p:cNvPr>
          <p:cNvSpPr/>
          <p:nvPr/>
        </p:nvSpPr>
        <p:spPr>
          <a:xfrm>
            <a:off x="864037" y="1398450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66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Závery</a:t>
            </a:r>
            <a:endParaRPr lang="en-US" sz="6600" b="1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65C3409-6450-098F-E931-86FD6763A571}"/>
              </a:ext>
            </a:extLst>
          </p:cNvPr>
          <p:cNvSpPr/>
          <p:nvPr/>
        </p:nvSpPr>
        <p:spPr>
          <a:xfrm>
            <a:off x="864037" y="2743498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3048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04E7641-A684-5BFB-315F-9689F8823FC4}"/>
              </a:ext>
            </a:extLst>
          </p:cNvPr>
          <p:cNvSpPr/>
          <p:nvPr/>
        </p:nvSpPr>
        <p:spPr>
          <a:xfrm>
            <a:off x="1037153" y="2846964"/>
            <a:ext cx="20919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CBC6E92-1BFC-ACB3-8314-6A4005C877E5}"/>
              </a:ext>
            </a:extLst>
          </p:cNvPr>
          <p:cNvSpPr/>
          <p:nvPr/>
        </p:nvSpPr>
        <p:spPr>
          <a:xfrm>
            <a:off x="1666280" y="274349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ChatGPT a Gemini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poskytujú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cenný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sk-SK" sz="22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vzdelávací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potenciál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pre </a:t>
            </a: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nevidiacich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študentov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, </a:t>
            </a:r>
            <a:endParaRPr lang="sk-SK" sz="22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ale </a:t>
            </a: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ich </a:t>
            </a:r>
            <a:r>
              <a:rPr lang="sk-SK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uživateľské</a:t>
            </a: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rozhrania čelia v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ýzv</a:t>
            </a: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a,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spojen</a:t>
            </a:r>
            <a:r>
              <a:rPr lang="sk-SK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ým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sk-SK" sz="22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prístupnosťou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.</a:t>
            </a:r>
            <a:endParaRPr lang="en-US" sz="225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B271C0B9-27A8-B40F-43C3-8D3AB2F4E38C}"/>
              </a:ext>
            </a:extLst>
          </p:cNvPr>
          <p:cNvSpPr/>
          <p:nvPr/>
        </p:nvSpPr>
        <p:spPr>
          <a:xfrm>
            <a:off x="864037" y="4711660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3048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80C763A-FCAB-7204-1B68-8DCB930B98A1}"/>
              </a:ext>
            </a:extLst>
          </p:cNvPr>
          <p:cNvSpPr/>
          <p:nvPr/>
        </p:nvSpPr>
        <p:spPr>
          <a:xfrm>
            <a:off x="1037153" y="4815126"/>
            <a:ext cx="20919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784222A1-6854-3B6C-6BD9-2735E424F368}"/>
              </a:ext>
            </a:extLst>
          </p:cNvPr>
          <p:cNvSpPr/>
          <p:nvPr/>
        </p:nvSpPr>
        <p:spPr>
          <a:xfrm>
            <a:off x="1666280" y="471166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Rozdiely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v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individuálnych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používateľských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skúsenostiach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sk-SK" sz="22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výrazne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ovplyvňujú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preferencie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.</a:t>
            </a:r>
            <a:endParaRPr lang="en-US" sz="225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7B245F8A-4059-1DC8-D0A8-749465F682EE}"/>
              </a:ext>
            </a:extLst>
          </p:cNvPr>
          <p:cNvSpPr/>
          <p:nvPr/>
        </p:nvSpPr>
        <p:spPr>
          <a:xfrm>
            <a:off x="864037" y="6142434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3048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A505CAB1-8C67-BE3C-1DE8-E8E01BDFD7EB}"/>
              </a:ext>
            </a:extLst>
          </p:cNvPr>
          <p:cNvSpPr/>
          <p:nvPr/>
        </p:nvSpPr>
        <p:spPr>
          <a:xfrm>
            <a:off x="1037153" y="6245900"/>
            <a:ext cx="20919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D54C4E74-4326-5E60-89AA-8E69D2549A0B}"/>
              </a:ext>
            </a:extLst>
          </p:cNvPr>
          <p:cNvSpPr/>
          <p:nvPr/>
        </p:nvSpPr>
        <p:spPr>
          <a:xfrm>
            <a:off x="1666280" y="61424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Je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potrebné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ďalšie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zlepšovanie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webových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rozhraní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sk-SK" sz="225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vstupu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hovoreného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jazyka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, aby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sa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zvýšila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prístupnosť</a:t>
            </a: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.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292490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69CD-39E2-48AE-C390-94A2C4EA1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A4464BD-B41F-989A-F5C8-99959D40BDA0}"/>
              </a:ext>
            </a:extLst>
          </p:cNvPr>
          <p:cNvSpPr/>
          <p:nvPr/>
        </p:nvSpPr>
        <p:spPr>
          <a:xfrm>
            <a:off x="888752" y="1606816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66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</a:rPr>
              <a:t>Chcelo by to:</a:t>
            </a:r>
            <a:endParaRPr lang="en-US" sz="6600" b="1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93A15DFD-7C62-9031-0939-6064019FB655}"/>
              </a:ext>
            </a:extLst>
          </p:cNvPr>
          <p:cNvSpPr/>
          <p:nvPr/>
        </p:nvSpPr>
        <p:spPr>
          <a:xfrm>
            <a:off x="864037" y="3280886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3048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FB46D91-53F4-1BB3-BD7A-DC5F83A2B517}"/>
              </a:ext>
            </a:extLst>
          </p:cNvPr>
          <p:cNvSpPr/>
          <p:nvPr/>
        </p:nvSpPr>
        <p:spPr>
          <a:xfrm>
            <a:off x="1037153" y="3384352"/>
            <a:ext cx="20919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F23AA00-2948-D3E9-E813-96C4F34E4E92}"/>
              </a:ext>
            </a:extLst>
          </p:cNvPr>
          <p:cNvSpPr/>
          <p:nvPr/>
        </p:nvSpPr>
        <p:spPr>
          <a:xfrm>
            <a:off x="1666280" y="328088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Rozšíriť výskum na väčšiu vzorku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nevidiacich používateľov</a:t>
            </a:r>
            <a:endParaRPr lang="en-US" sz="225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CFBD9F7A-B9F1-D050-8C4D-26040049AAC5}"/>
              </a:ext>
            </a:extLst>
          </p:cNvPr>
          <p:cNvSpPr/>
          <p:nvPr/>
        </p:nvSpPr>
        <p:spPr>
          <a:xfrm>
            <a:off x="864037" y="4711660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3048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CE7F6CE7-66B6-3547-834E-BE83C7000C91}"/>
              </a:ext>
            </a:extLst>
          </p:cNvPr>
          <p:cNvSpPr/>
          <p:nvPr/>
        </p:nvSpPr>
        <p:spPr>
          <a:xfrm>
            <a:off x="1037153" y="4815126"/>
            <a:ext cx="20919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7D3DD68F-AC02-B87F-A082-105F8BE1E158}"/>
              </a:ext>
            </a:extLst>
          </p:cNvPr>
          <p:cNvSpPr/>
          <p:nvPr/>
        </p:nvSpPr>
        <p:spPr>
          <a:xfrm>
            <a:off x="1666280" y="471166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Pokračovať v zlepšovaní webovej prístupnosti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veľkých jazykových modelov, a tak</a:t>
            </a:r>
          </a:p>
          <a:p>
            <a:pPr marL="0" indent="0">
              <a:lnSpc>
                <a:spcPts val="2850"/>
              </a:lnSpc>
              <a:buNone/>
            </a:pP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zabezpečiť inklúziu pre všetkých používateľov</a:t>
            </a:r>
            <a:endParaRPr lang="en-US" sz="225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B007AF6B-3A94-0867-B747-2084269CAF86}"/>
              </a:ext>
            </a:extLst>
          </p:cNvPr>
          <p:cNvSpPr/>
          <p:nvPr/>
        </p:nvSpPr>
        <p:spPr>
          <a:xfrm>
            <a:off x="864037" y="6142434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3048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AC0E3492-7DDB-CD1A-315E-09334BEB892E}"/>
              </a:ext>
            </a:extLst>
          </p:cNvPr>
          <p:cNvSpPr/>
          <p:nvPr/>
        </p:nvSpPr>
        <p:spPr>
          <a:xfrm>
            <a:off x="1037153" y="6245900"/>
            <a:ext cx="20919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D138CE53-E1EA-AE5B-5C86-0C28F3E69E4E}"/>
              </a:ext>
            </a:extLst>
          </p:cNvPr>
          <p:cNvSpPr/>
          <p:nvPr/>
        </p:nvSpPr>
        <p:spPr>
          <a:xfrm>
            <a:off x="1666280" y="61424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Spolupracovať s pedagógmi, ktorí učia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sk-SK" sz="2250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nevidiach</a:t>
            </a:r>
            <a:r>
              <a:rPr lang="sk-SK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študentov</a:t>
            </a:r>
            <a:endParaRPr lang="en-US" sz="2250" dirty="0"/>
          </a:p>
        </p:txBody>
      </p:sp>
      <p:pic>
        <p:nvPicPr>
          <p:cNvPr id="11" name="Obrázek 10" descr="Obsah obrázku počítač, computer, osoba, kreslené&#10;&#10;Popis byl vytvořen automaticky">
            <a:extLst>
              <a:ext uri="{FF2B5EF4-FFF2-40B4-BE49-F238E27FC236}">
                <a16:creationId xmlns:a16="http://schemas.microsoft.com/office/drawing/2014/main" id="{E805B042-9094-92E5-2AC0-2291B35B95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15113"/>
            <a:ext cx="6400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4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9662-36DB-0BC4-C1BB-EF37AB1D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15E419E-B732-AAF9-824F-D8EA1685801E}"/>
              </a:ext>
            </a:extLst>
          </p:cNvPr>
          <p:cNvSpPr/>
          <p:nvPr/>
        </p:nvSpPr>
        <p:spPr>
          <a:xfrm>
            <a:off x="902951" y="100681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Poďakovanie</a:t>
            </a:r>
            <a:r>
              <a:rPr lang="en-US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en-US" sz="455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E926986-B0D5-AB95-84EF-000CA5A8A908}"/>
              </a:ext>
            </a:extLst>
          </p:cNvPr>
          <p:cNvSpPr/>
          <p:nvPr/>
        </p:nvSpPr>
        <p:spPr>
          <a:xfrm>
            <a:off x="1042334" y="261162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9D13420-BD76-0FFE-DC2A-512178E418BA}"/>
              </a:ext>
            </a:extLst>
          </p:cNvPr>
          <p:cNvSpPr/>
          <p:nvPr/>
        </p:nvSpPr>
        <p:spPr>
          <a:xfrm>
            <a:off x="1042334" y="3221584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Táto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práca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bola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vytvorená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ako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súčasť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projektov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financovaných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Ministerstvom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školstva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výskumu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vedy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športu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Slovenskej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republiky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pod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číslom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grantu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KEGA 037UK-4/2024 „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Inovačné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technológie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učenia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v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príprave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budúcich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učiteľov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matematiky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“ </a:t>
            </a: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číslom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grantu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KEGA 010UK-4/2022 „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Podpora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získavania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rozvoja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informatických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kompetencií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nevidiacich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študentov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sekundárneho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vzdelávania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“. </a:t>
            </a: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Špeciálne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poďakovanie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patrí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študentom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ktorí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veľkoryso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zdieľali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svoje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skúsenosti</a:t>
            </a:r>
            <a:r>
              <a:rPr lang="en-US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endParaRPr lang="en-US" sz="19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357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7D1BB-D02B-9FA5-0B9F-59E3A81FC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72A7DDA-E6D9-A5E8-38E0-4826CC45E835}"/>
              </a:ext>
            </a:extLst>
          </p:cNvPr>
          <p:cNvSpPr/>
          <p:nvPr/>
        </p:nvSpPr>
        <p:spPr>
          <a:xfrm>
            <a:off x="902951" y="100681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iCERI2024</a:t>
            </a:r>
            <a:r>
              <a:rPr lang="en-US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endParaRPr lang="en-US" sz="455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C099691-B4F9-748A-EE5E-6BF4B0E2DA82}"/>
              </a:ext>
            </a:extLst>
          </p:cNvPr>
          <p:cNvSpPr/>
          <p:nvPr/>
        </p:nvSpPr>
        <p:spPr>
          <a:xfrm>
            <a:off x="1042334" y="261162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252F10D-0D04-FE83-1B13-821506DEEE50}"/>
              </a:ext>
            </a:extLst>
          </p:cNvPr>
          <p:cNvSpPr/>
          <p:nvPr/>
        </p:nvSpPr>
        <p:spPr>
          <a:xfrm>
            <a:off x="1042334" y="3221584"/>
            <a:ext cx="424144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cs-CZ" sz="2000" dirty="0">
                <a:solidFill>
                  <a:schemeClr val="bg1"/>
                </a:solidFill>
              </a:rPr>
              <a:t>Čujdíková, M., </a:t>
            </a:r>
            <a:r>
              <a:rPr lang="cs-CZ" sz="2000" dirty="0" err="1">
                <a:solidFill>
                  <a:schemeClr val="bg1"/>
                </a:solidFill>
              </a:rPr>
              <a:t>Stankovičová</a:t>
            </a:r>
            <a:r>
              <a:rPr lang="cs-CZ" sz="2000" dirty="0">
                <a:solidFill>
                  <a:schemeClr val="bg1"/>
                </a:solidFill>
              </a:rPr>
              <a:t>, M., &amp; </a:t>
            </a:r>
            <a:r>
              <a:rPr lang="cs-CZ" sz="2000" dirty="0" err="1">
                <a:solidFill>
                  <a:schemeClr val="bg1"/>
                </a:solidFill>
              </a:rPr>
              <a:t>Vankúš</a:t>
            </a:r>
            <a:r>
              <a:rPr lang="cs-CZ" sz="2000" dirty="0">
                <a:solidFill>
                  <a:schemeClr val="bg1"/>
                </a:solidFill>
              </a:rPr>
              <a:t>, P. (2024). </a:t>
            </a:r>
            <a:r>
              <a:rPr lang="cs-CZ" sz="2000" dirty="0" err="1">
                <a:solidFill>
                  <a:schemeClr val="bg1"/>
                </a:solidFill>
              </a:rPr>
              <a:t>How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the</a:t>
            </a:r>
            <a:r>
              <a:rPr lang="cs-CZ" sz="2000" dirty="0">
                <a:solidFill>
                  <a:schemeClr val="bg1"/>
                </a:solidFill>
              </a:rPr>
              <a:t> Blind </a:t>
            </a:r>
            <a:r>
              <a:rPr lang="cs-CZ" sz="2000" dirty="0" err="1">
                <a:solidFill>
                  <a:schemeClr val="bg1"/>
                </a:solidFill>
              </a:rPr>
              <a:t>See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ChatGPT</a:t>
            </a:r>
            <a:r>
              <a:rPr lang="cs-CZ" sz="2000" dirty="0">
                <a:solidFill>
                  <a:schemeClr val="bg1"/>
                </a:solidFill>
              </a:rPr>
              <a:t> and </a:t>
            </a:r>
            <a:r>
              <a:rPr lang="cs-CZ" sz="2000" dirty="0" err="1">
                <a:solidFill>
                  <a:schemeClr val="bg1"/>
                </a:solidFill>
              </a:rPr>
              <a:t>Gemini</a:t>
            </a:r>
            <a:r>
              <a:rPr lang="cs-CZ" sz="2000" dirty="0">
                <a:solidFill>
                  <a:schemeClr val="bg1"/>
                </a:solidFill>
              </a:rPr>
              <a:t>: </a:t>
            </a:r>
          </a:p>
          <a:p>
            <a:pPr>
              <a:lnSpc>
                <a:spcPts val="3100"/>
              </a:lnSpc>
            </a:pPr>
            <a:r>
              <a:rPr lang="cs-CZ" sz="2000" dirty="0">
                <a:solidFill>
                  <a:schemeClr val="bg1"/>
                </a:solidFill>
              </a:rPr>
              <a:t>A Case Study </a:t>
            </a:r>
            <a:r>
              <a:rPr lang="cs-CZ" sz="2000" dirty="0" err="1">
                <a:solidFill>
                  <a:schemeClr val="bg1"/>
                </a:solidFill>
              </a:rPr>
              <a:t>from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Summer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School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for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Visually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Impaired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Students</a:t>
            </a:r>
            <a:r>
              <a:rPr lang="cs-CZ" sz="2000" dirty="0">
                <a:solidFill>
                  <a:schemeClr val="bg1"/>
                </a:solidFill>
              </a:rPr>
              <a:t>, Sevilla, ICERI 2024. </a:t>
            </a:r>
            <a:endParaRPr lang="sk-SK" sz="1900" i="1" dirty="0">
              <a:solidFill>
                <a:schemeClr val="bg1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3100"/>
              </a:lnSpc>
            </a:pPr>
            <a:r>
              <a:rPr lang="sk-SK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Celý článok si môžete prečítať </a:t>
            </a:r>
            <a:r>
              <a:rPr lang="sk-SK" sz="1900" i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  <a:hlinkClick r:id="rId3"/>
              </a:rPr>
              <a:t>tu</a:t>
            </a:r>
            <a:endParaRPr lang="sk-SK" sz="1900" i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57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8E2A0-3807-28E4-0517-01A24109F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94D1E4A4-9581-3A99-7233-21BD0C9D7D0D}"/>
              </a:ext>
            </a:extLst>
          </p:cNvPr>
          <p:cNvSpPr/>
          <p:nvPr/>
        </p:nvSpPr>
        <p:spPr>
          <a:xfrm>
            <a:off x="968693" y="8196739"/>
            <a:ext cx="4107299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 requires extra steps for response reading.</a:t>
            </a:r>
            <a:endParaRPr lang="en-US" sz="95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19E0656-32DA-E04D-951C-AB74E6CACADC}"/>
              </a:ext>
            </a:extLst>
          </p:cNvPr>
          <p:cNvSpPr/>
          <p:nvPr/>
        </p:nvSpPr>
        <p:spPr>
          <a:xfrm>
            <a:off x="5261491" y="8196739"/>
            <a:ext cx="4107299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 struggles with non-English voice inputs.</a:t>
            </a:r>
            <a:endParaRPr lang="en-US" sz="950" dirty="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9B44CEA7-175B-52AB-399E-1FB5C60CE7DA}"/>
              </a:ext>
            </a:extLst>
          </p:cNvPr>
          <p:cNvSpPr/>
          <p:nvPr/>
        </p:nvSpPr>
        <p:spPr>
          <a:xfrm>
            <a:off x="5155606" y="4649137"/>
            <a:ext cx="2524158" cy="1209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sk-SK" sz="4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</a:rPr>
              <a:t>cujdikova1</a:t>
            </a:r>
            <a:r>
              <a:rPr lang="en-US" sz="40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</a:rPr>
              <a:t>@uniba.sk</a:t>
            </a:r>
            <a:endParaRPr lang="en-US" sz="40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72D14423-7D60-801D-3978-07EBB60406E5}"/>
              </a:ext>
            </a:extLst>
          </p:cNvPr>
          <p:cNvSpPr/>
          <p:nvPr/>
        </p:nvSpPr>
        <p:spPr>
          <a:xfrm>
            <a:off x="9554289" y="8196739"/>
            <a:ext cx="4107299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User preferences vary based on experience.</a:t>
            </a:r>
            <a:endParaRPr lang="en-US" sz="950" dirty="0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3BCD5DB8-2602-23AA-457C-3B59AAD23869}"/>
              </a:ext>
            </a:extLst>
          </p:cNvPr>
          <p:cNvSpPr/>
          <p:nvPr/>
        </p:nvSpPr>
        <p:spPr>
          <a:xfrm>
            <a:off x="2762387" y="3293036"/>
            <a:ext cx="989018" cy="1769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66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  <a:sym typeface="Wingdings" panose="05000000000000000000" pitchFamily="2" charset="2"/>
              </a:rPr>
              <a:t>Ďakujem za pozornosť 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0270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B9BF-00C2-7124-7B71-B13BBE66F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76B9872-7AD7-1D54-85A0-0CF2DEED9052}"/>
              </a:ext>
            </a:extLst>
          </p:cNvPr>
          <p:cNvSpPr/>
          <p:nvPr/>
        </p:nvSpPr>
        <p:spPr>
          <a:xfrm>
            <a:off x="923927" y="303267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</a:rPr>
              <a:t>Spoluautori: </a:t>
            </a:r>
            <a:endParaRPr lang="en-US" sz="4550" b="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0B3A741-2AF7-C39D-90E8-FEE1EA056644}"/>
              </a:ext>
            </a:extLst>
          </p:cNvPr>
          <p:cNvSpPr/>
          <p:nvPr/>
        </p:nvSpPr>
        <p:spPr>
          <a:xfrm>
            <a:off x="1869710" y="586922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3200" b="1" dirty="0">
                <a:solidFill>
                  <a:srgbClr val="FFC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Mária Stankovičová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0" name="Obrázek 9" descr="Obsah obrázku Lidská tvář, osoba, úsměv, oblečení">
            <a:extLst>
              <a:ext uri="{FF2B5EF4-FFF2-40B4-BE49-F238E27FC236}">
                <a16:creationId xmlns:a16="http://schemas.microsoft.com/office/drawing/2014/main" id="{321B0D03-DC08-E329-7C92-4B76D2AEC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06" y="1351779"/>
            <a:ext cx="3277420" cy="4064000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384774F2-636A-3EB4-7414-F7F70B625622}"/>
              </a:ext>
            </a:extLst>
          </p:cNvPr>
          <p:cNvGrpSpPr/>
          <p:nvPr/>
        </p:nvGrpSpPr>
        <p:grpSpPr>
          <a:xfrm>
            <a:off x="8111050" y="1351779"/>
            <a:ext cx="4065234" cy="4064000"/>
            <a:chOff x="7178721" y="2001023"/>
            <a:chExt cx="4065234" cy="4064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BC12394D-54A4-E7C4-F25E-3AEC318B527B}"/>
                </a:ext>
              </a:extLst>
            </p:cNvPr>
            <p:cNvSpPr/>
            <p:nvPr/>
          </p:nvSpPr>
          <p:spPr>
            <a:xfrm>
              <a:off x="7198845" y="2001023"/>
              <a:ext cx="4045110" cy="4064000"/>
            </a:xfrm>
            <a:prstGeom prst="rect">
              <a:avLst/>
            </a:prstGeom>
            <a:solidFill>
              <a:srgbClr val="E7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Obsah obrázku Lidská tvář, osoba, oblečení, portrét">
              <a:extLst>
                <a:ext uri="{FF2B5EF4-FFF2-40B4-BE49-F238E27FC236}">
                  <a16:creationId xmlns:a16="http://schemas.microsoft.com/office/drawing/2014/main" id="{CD81E411-26CB-B21C-8199-FFC7BBB9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1" b="100000" l="519" r="99896">
                          <a14:foregroundMark x1="54541" y1="5661" x2="64401" y2="5886"/>
                          <a14:foregroundMark x1="54748" y1="2018" x2="66373" y2="5549"/>
                          <a14:foregroundMark x1="66373" y1="5549" x2="66373" y2="5886"/>
                          <a14:foregroundMark x1="70524" y1="9361" x2="72289" y2="12836"/>
                          <a14:foregroundMark x1="54385" y1="841" x2="50597" y2="3363"/>
                          <a14:foregroundMark x1="55423" y1="90919" x2="69175" y2="86996"/>
                          <a14:foregroundMark x1="69175" y1="86996" x2="48521" y2="92545"/>
                          <a14:foregroundMark x1="48521" y1="92545" x2="74105" y2="86491"/>
                          <a14:foregroundMark x1="34250" y1="96357" x2="73275" y2="91480"/>
                          <a14:foregroundMark x1="73275" y1="91480" x2="22937" y2="97197"/>
                          <a14:foregroundMark x1="22937" y1="97197" x2="39803" y2="99944"/>
                          <a14:foregroundMark x1="23768" y1="91031" x2="13492" y2="99944"/>
                          <a14:foregroundMark x1="23819" y1="91031" x2="13389" y2="97422"/>
                          <a14:foregroundMark x1="13389" y1="97422" x2="13285" y2="97926"/>
                          <a14:foregroundMark x1="20083" y1="77578" x2="38350" y2="65527"/>
                          <a14:foregroundMark x1="38350" y1="65527" x2="7836" y2="96749"/>
                          <a14:foregroundMark x1="7836" y1="96749" x2="32486" y2="81614"/>
                          <a14:foregroundMark x1="23508" y1="54092" x2="10794" y2="63453"/>
                          <a14:foregroundMark x1="10794" y1="63453" x2="26103" y2="55549"/>
                          <a14:foregroundMark x1="26103" y1="55549" x2="27815" y2="55493"/>
                          <a14:foregroundMark x1="8614" y1="83744" x2="87753" y2="94451"/>
                          <a14:foregroundMark x1="87753" y1="94451" x2="75298" y2="91536"/>
                          <a14:foregroundMark x1="75298" y1="91536" x2="80228" y2="75953"/>
                          <a14:foregroundMark x1="80228" y1="75953" x2="96160" y2="89966"/>
                          <a14:foregroundMark x1="96160" y1="89966" x2="85054" y2="75841"/>
                          <a14:foregroundMark x1="85054" y1="75841" x2="88428" y2="82623"/>
                          <a14:foregroundMark x1="75714" y1="62052" x2="75869" y2="59361"/>
                          <a14:foregroundMark x1="72652" y1="57399" x2="73586" y2="62052"/>
                          <a14:foregroundMark x1="73586" y1="62052" x2="85314" y2="71076"/>
                          <a14:foregroundMark x1="85314" y1="71076" x2="85573" y2="71581"/>
                          <a14:foregroundMark x1="75350" y1="57399" x2="75558" y2="54709"/>
                          <a14:foregroundMark x1="95018" y1="94170" x2="90140" y2="99944"/>
                          <a14:foregroundMark x1="95070" y1="94170" x2="84120" y2="99832"/>
                          <a14:foregroundMark x1="84069" y1="99832" x2="84017" y2="99944"/>
                          <a14:foregroundMark x1="5189" y1="94787" x2="9600" y2="78587"/>
                          <a14:foregroundMark x1="9600" y1="78587" x2="519" y2="90415"/>
                          <a14:foregroundMark x1="519" y1="90415" x2="2024" y2="99944"/>
                          <a14:foregroundMark x1="12766" y1="64406" x2="15776" y2="64013"/>
                          <a14:foregroundMark x1="12195" y1="66704" x2="7369" y2="67657"/>
                          <a14:foregroundMark x1="25843" y1="51233" x2="27815" y2="52354"/>
                          <a14:foregroundMark x1="97250" y1="91536" x2="97405" y2="99944"/>
                          <a14:foregroundMark x1="97302" y1="90191" x2="97457" y2="99944"/>
                          <a14:foregroundMark x1="97302" y1="90191" x2="99896" y2="928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8721" y="2320336"/>
              <a:ext cx="4045110" cy="3744687"/>
            </a:xfrm>
            <a:prstGeom prst="rect">
              <a:avLst/>
            </a:prstGeom>
          </p:spPr>
        </p:pic>
      </p:grpSp>
      <p:sp>
        <p:nvSpPr>
          <p:cNvPr id="14" name="Text 1">
            <a:extLst>
              <a:ext uri="{FF2B5EF4-FFF2-40B4-BE49-F238E27FC236}">
                <a16:creationId xmlns:a16="http://schemas.microsoft.com/office/drawing/2014/main" id="{FCE57F11-D2B6-E3A7-7969-9C04D429E44D}"/>
              </a:ext>
            </a:extLst>
          </p:cNvPr>
          <p:cNvSpPr/>
          <p:nvPr/>
        </p:nvSpPr>
        <p:spPr>
          <a:xfrm>
            <a:off x="8131174" y="5869223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3200" b="1" dirty="0">
                <a:solidFill>
                  <a:srgbClr val="FFC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Peter Vankúš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66D10E7E-01C6-8C9D-D077-DD3BE137CD54}"/>
              </a:ext>
            </a:extLst>
          </p:cNvPr>
          <p:cNvSpPr/>
          <p:nvPr/>
        </p:nvSpPr>
        <p:spPr>
          <a:xfrm>
            <a:off x="1869710" y="6353359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Centrum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podpory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študentov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so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špecifickými</a:t>
            </a:r>
            <a:r>
              <a:rPr lang="en-US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potrebami</a:t>
            </a:r>
            <a:endParaRPr lang="sk-SK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>
              <a:lnSpc>
                <a:spcPts val="2800"/>
              </a:lnSpc>
            </a:pPr>
            <a:r>
              <a:rPr lang="sk-SK" sz="20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Univerzita Komenského</a:t>
            </a:r>
            <a:endParaRPr lang="en-US" sz="2000" b="1" dirty="0"/>
          </a:p>
          <a:p>
            <a:pPr marL="0" indent="0" algn="l">
              <a:lnSpc>
                <a:spcPts val="2800"/>
              </a:lnSpc>
              <a:buNone/>
            </a:pPr>
            <a:endParaRPr lang="en-US" sz="2250" dirty="0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00FEA175-11EE-AB87-C699-AD489E669778}"/>
              </a:ext>
            </a:extLst>
          </p:cNvPr>
          <p:cNvSpPr/>
          <p:nvPr/>
        </p:nvSpPr>
        <p:spPr>
          <a:xfrm>
            <a:off x="8131174" y="6325081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sk-SK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Katedra didaktiky matematiky, </a:t>
            </a:r>
          </a:p>
          <a:p>
            <a:pPr>
              <a:lnSpc>
                <a:spcPts val="2800"/>
              </a:lnSpc>
            </a:pPr>
            <a:r>
              <a:rPr lang="sk-SK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fyziky a informatiky, FMFI</a:t>
            </a:r>
          </a:p>
          <a:p>
            <a:pPr>
              <a:lnSpc>
                <a:spcPts val="2800"/>
              </a:lnSpc>
            </a:pPr>
            <a:r>
              <a:rPr lang="sk-SK" sz="20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Univerzita Komenského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16458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0108" y="675799"/>
            <a:ext cx="7423785" cy="1445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Veľké jazykové modely vo vzdelávaní</a:t>
            </a:r>
            <a:endParaRPr lang="en-US" sz="4550" b="1" dirty="0"/>
          </a:p>
        </p:txBody>
      </p:sp>
      <p:sp>
        <p:nvSpPr>
          <p:cNvPr id="4" name="Shape 1"/>
          <p:cNvSpPr/>
          <p:nvPr/>
        </p:nvSpPr>
        <p:spPr>
          <a:xfrm>
            <a:off x="1213485" y="2490073"/>
            <a:ext cx="30480" cy="5064800"/>
          </a:xfrm>
          <a:prstGeom prst="roundRect">
            <a:avLst>
              <a:gd name="adj" fmla="val 1209402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2"/>
          <p:cNvSpPr/>
          <p:nvPr/>
        </p:nvSpPr>
        <p:spPr>
          <a:xfrm>
            <a:off x="1474708" y="3027759"/>
            <a:ext cx="860108" cy="30480"/>
          </a:xfrm>
          <a:prstGeom prst="roundRect">
            <a:avLst>
              <a:gd name="adj" fmla="val 1209402"/>
            </a:avLst>
          </a:prstGeom>
          <a:solidFill>
            <a:srgbClr val="F2B42D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Shape 3"/>
          <p:cNvSpPr/>
          <p:nvPr/>
        </p:nvSpPr>
        <p:spPr>
          <a:xfrm>
            <a:off x="952262" y="2766536"/>
            <a:ext cx="552926" cy="552926"/>
          </a:xfrm>
          <a:prstGeom prst="roundRect">
            <a:avLst>
              <a:gd name="adj" fmla="val 66668"/>
            </a:avLst>
          </a:prstGeom>
          <a:solidFill>
            <a:srgbClr val="00002E"/>
          </a:solidFill>
          <a:ln w="3048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4"/>
          <p:cNvSpPr/>
          <p:nvPr/>
        </p:nvSpPr>
        <p:spPr>
          <a:xfrm>
            <a:off x="1124664" y="2869525"/>
            <a:ext cx="208121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2580323" y="2735818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sk-SK" sz="28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Potenciál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2580323" y="3244572"/>
            <a:ext cx="5703570" cy="393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</a:rPr>
              <a:t>Inovácia vzdelávania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474708" y="4666893"/>
            <a:ext cx="860108" cy="30480"/>
          </a:xfrm>
          <a:prstGeom prst="roundRect">
            <a:avLst>
              <a:gd name="adj" fmla="val 1209402"/>
            </a:avLst>
          </a:prstGeom>
          <a:solidFill>
            <a:srgbClr val="D7425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Shape 8"/>
          <p:cNvSpPr/>
          <p:nvPr/>
        </p:nvSpPr>
        <p:spPr>
          <a:xfrm>
            <a:off x="952262" y="4405670"/>
            <a:ext cx="552926" cy="552926"/>
          </a:xfrm>
          <a:prstGeom prst="roundRect">
            <a:avLst>
              <a:gd name="adj" fmla="val 66668"/>
            </a:avLst>
          </a:prstGeom>
          <a:solidFill>
            <a:srgbClr val="00002E"/>
          </a:solidFill>
          <a:ln w="3048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 9"/>
          <p:cNvSpPr/>
          <p:nvPr/>
        </p:nvSpPr>
        <p:spPr>
          <a:xfrm>
            <a:off x="1124664" y="4508659"/>
            <a:ext cx="208121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580323" y="4374952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sk-SK" sz="28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Výhody</a:t>
            </a:r>
            <a:endParaRPr lang="en-US" sz="2800" b="1" dirty="0"/>
          </a:p>
        </p:txBody>
      </p:sp>
      <p:sp>
        <p:nvSpPr>
          <p:cNvPr id="14" name="Text 11"/>
          <p:cNvSpPr/>
          <p:nvPr/>
        </p:nvSpPr>
        <p:spPr>
          <a:xfrm>
            <a:off x="2580323" y="4883706"/>
            <a:ext cx="5703570" cy="786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sk-SK" sz="1900" dirty="0">
                <a:solidFill>
                  <a:schemeClr val="bg1"/>
                </a:solidFill>
              </a:rPr>
              <a:t>Pomoc pri učení, zlepšenie procesov hodnotenie, zvýšenie zapojenia študentov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474708" y="6699171"/>
            <a:ext cx="860108" cy="30480"/>
          </a:xfrm>
          <a:prstGeom prst="roundRect">
            <a:avLst>
              <a:gd name="adj" fmla="val 1209402"/>
            </a:avLst>
          </a:prstGeom>
          <a:solidFill>
            <a:srgbClr val="DD785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Shape 13"/>
          <p:cNvSpPr/>
          <p:nvPr/>
        </p:nvSpPr>
        <p:spPr>
          <a:xfrm>
            <a:off x="952262" y="6437948"/>
            <a:ext cx="552926" cy="552926"/>
          </a:xfrm>
          <a:prstGeom prst="roundRect">
            <a:avLst>
              <a:gd name="adj" fmla="val 66668"/>
            </a:avLst>
          </a:prstGeom>
          <a:solidFill>
            <a:srgbClr val="00002E"/>
          </a:solidFill>
          <a:ln w="3048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 14"/>
          <p:cNvSpPr/>
          <p:nvPr/>
        </p:nvSpPr>
        <p:spPr>
          <a:xfrm>
            <a:off x="1124664" y="6540937"/>
            <a:ext cx="208121" cy="346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580323" y="6407229"/>
            <a:ext cx="2891076" cy="36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sk-SK" sz="28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Výzvy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2580323" y="6915983"/>
            <a:ext cx="5703570" cy="393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Etické a sociálne otázky, vrátane prístupnosti </a:t>
            </a:r>
          </a:p>
          <a:p>
            <a:pPr marL="0" indent="0" algn="l">
              <a:lnSpc>
                <a:spcPts val="3050"/>
              </a:lnSpc>
              <a:buNone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 možných nerovností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8693" y="3984188"/>
            <a:ext cx="7125176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Požiadavky na prístupný web</a:t>
            </a:r>
            <a:endParaRPr lang="en-US" sz="4550" dirty="0"/>
          </a:p>
        </p:txBody>
      </p:sp>
      <p:sp>
        <p:nvSpPr>
          <p:cNvPr id="7" name="Shape 4"/>
          <p:cNvSpPr/>
          <p:nvPr/>
        </p:nvSpPr>
        <p:spPr>
          <a:xfrm>
            <a:off x="998055" y="5102000"/>
            <a:ext cx="6480107" cy="2250996"/>
          </a:xfrm>
          <a:prstGeom prst="roundRect">
            <a:avLst>
              <a:gd name="adj" fmla="val 16452"/>
            </a:avLst>
          </a:prstGeom>
          <a:solidFill>
            <a:srgbClr val="00002E"/>
          </a:solidFill>
          <a:ln w="3048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1335609" y="542079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sk-SK" sz="2250" b="1" dirty="0">
                <a:solidFill>
                  <a:srgbClr val="FFFFFF"/>
                </a:solidFill>
                <a:latin typeface="Nunito Semi Bold" pitchFamily="34" charset="0"/>
              </a:rPr>
              <a:t>Nevidiaci užívatelia</a:t>
            </a:r>
            <a:endParaRPr lang="en-US" sz="2250" b="1" dirty="0"/>
          </a:p>
        </p:txBody>
      </p:sp>
      <p:sp>
        <p:nvSpPr>
          <p:cNvPr id="9" name="Text 6"/>
          <p:cNvSpPr/>
          <p:nvPr/>
        </p:nvSpPr>
        <p:spPr>
          <a:xfrm>
            <a:off x="1335608" y="5932052"/>
            <a:ext cx="586189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Čítače obrazovky: </a:t>
            </a:r>
            <a:r>
              <a:rPr lang="pl-PL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JAWS a NVDA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FFFFFF"/>
                </a:solidFill>
                <a:latin typeface="PT Sans" pitchFamily="34" charset="0"/>
              </a:rPr>
              <a:t>Orientácia na stránke: </a:t>
            </a:r>
            <a:r>
              <a:rPr lang="pl-PL" sz="1900" dirty="0">
                <a:solidFill>
                  <a:srgbClr val="FFFFFF"/>
                </a:solidFill>
                <a:latin typeface="PT Sans" pitchFamily="34" charset="0"/>
              </a:rPr>
              <a:t>pomocou klávesových skratiek, rýchla navigácia cez štruktúru stránky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093869" y="5102000"/>
            <a:ext cx="5877303" cy="2250996"/>
          </a:xfrm>
          <a:prstGeom prst="roundRect">
            <a:avLst>
              <a:gd name="adj" fmla="val 16452"/>
            </a:avLst>
          </a:prstGeom>
          <a:solidFill>
            <a:srgbClr val="00002E"/>
          </a:solidFill>
          <a:ln w="3048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8523143" y="542079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Web Design</a:t>
            </a:r>
            <a:endParaRPr lang="en-US" sz="2250" b="1" dirty="0"/>
          </a:p>
        </p:txBody>
      </p:sp>
      <p:sp>
        <p:nvSpPr>
          <p:cNvPr id="12" name="Text 9"/>
          <p:cNvSpPr/>
          <p:nvPr/>
        </p:nvSpPr>
        <p:spPr>
          <a:xfrm>
            <a:off x="8523143" y="5932052"/>
            <a:ext cx="699449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Dobre štruktúrovaná stránka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Zabezpečenie prístupnosti pre </a:t>
            </a:r>
            <a:r>
              <a:rPr lang="sk-SK" sz="19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čítače</a:t>
            </a:r>
            <a:r>
              <a:rPr lang="sk-SK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obrazovky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40066" y="756285"/>
            <a:ext cx="8035460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sk-SK" sz="39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Letná počítačová škola pre zrakovo znevýhodnených študentov</a:t>
            </a:r>
            <a:endParaRPr lang="en-US" sz="3950" b="1" dirty="0"/>
          </a:p>
        </p:txBody>
      </p:sp>
      <p:sp>
        <p:nvSpPr>
          <p:cNvPr id="4" name="Shape 1"/>
          <p:cNvSpPr/>
          <p:nvPr/>
        </p:nvSpPr>
        <p:spPr>
          <a:xfrm>
            <a:off x="6547842" y="2346127"/>
            <a:ext cx="30480" cy="5127188"/>
          </a:xfrm>
          <a:prstGeom prst="roundRect">
            <a:avLst>
              <a:gd name="adj" fmla="val 1059789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2"/>
          <p:cNvSpPr/>
          <p:nvPr/>
        </p:nvSpPr>
        <p:spPr>
          <a:xfrm>
            <a:off x="6774835" y="2815233"/>
            <a:ext cx="753666" cy="30480"/>
          </a:xfrm>
          <a:prstGeom prst="roundRect">
            <a:avLst>
              <a:gd name="adj" fmla="val 1059789"/>
            </a:avLst>
          </a:prstGeom>
          <a:solidFill>
            <a:srgbClr val="F2B42D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Shape 3"/>
          <p:cNvSpPr/>
          <p:nvPr/>
        </p:nvSpPr>
        <p:spPr>
          <a:xfrm>
            <a:off x="6320850" y="2588300"/>
            <a:ext cx="484465" cy="484465"/>
          </a:xfrm>
          <a:prstGeom prst="roundRect">
            <a:avLst>
              <a:gd name="adj" fmla="val 66676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4"/>
          <p:cNvSpPr/>
          <p:nvPr/>
        </p:nvSpPr>
        <p:spPr>
          <a:xfrm>
            <a:off x="6471821" y="2678549"/>
            <a:ext cx="182404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747397" y="2561392"/>
            <a:ext cx="2533412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Organizácia</a:t>
            </a:r>
            <a:endParaRPr lang="en-US" sz="2400" b="1" dirty="0"/>
          </a:p>
        </p:txBody>
      </p:sp>
      <p:sp>
        <p:nvSpPr>
          <p:cNvPr id="9" name="Text 6"/>
          <p:cNvSpPr/>
          <p:nvPr/>
        </p:nvSpPr>
        <p:spPr>
          <a:xfrm>
            <a:off x="7747397" y="3007281"/>
            <a:ext cx="6129338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Centrum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podpory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študentov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so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špecifickými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potrebami</a:t>
            </a:r>
            <a:endParaRPr lang="sk-SK" sz="165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sk-SK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Univerzita Komenského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sk-SK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Spolupráca s FMFI UK</a:t>
            </a:r>
            <a:endParaRPr lang="en-US" sz="165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774835" y="4596051"/>
            <a:ext cx="753666" cy="30480"/>
          </a:xfrm>
          <a:prstGeom prst="roundRect">
            <a:avLst>
              <a:gd name="adj" fmla="val 1059789"/>
            </a:avLst>
          </a:prstGeom>
          <a:solidFill>
            <a:srgbClr val="D7425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Shape 8"/>
          <p:cNvSpPr/>
          <p:nvPr/>
        </p:nvSpPr>
        <p:spPr>
          <a:xfrm>
            <a:off x="6320850" y="4369118"/>
            <a:ext cx="484465" cy="484465"/>
          </a:xfrm>
          <a:prstGeom prst="roundRect">
            <a:avLst>
              <a:gd name="adj" fmla="val 66676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 9"/>
          <p:cNvSpPr/>
          <p:nvPr/>
        </p:nvSpPr>
        <p:spPr>
          <a:xfrm>
            <a:off x="6471821" y="4459367"/>
            <a:ext cx="182404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747397" y="4342209"/>
            <a:ext cx="3936206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sk-SK" sz="2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Účastníci letnej školy</a:t>
            </a:r>
            <a:endParaRPr lang="en-US" sz="2400" b="1" dirty="0"/>
          </a:p>
        </p:txBody>
      </p:sp>
      <p:sp>
        <p:nvSpPr>
          <p:cNvPr id="14" name="Text 11"/>
          <p:cNvSpPr/>
          <p:nvPr/>
        </p:nvSpPr>
        <p:spPr>
          <a:xfrm>
            <a:off x="7747397" y="4788098"/>
            <a:ext cx="6129338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Zrakovo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postihnutí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študenti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stredných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škôl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(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vo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veku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16-25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rokov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),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pripravujúci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na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vysokoškolské</a:t>
            </a:r>
            <a:r>
              <a:rPr lang="en-US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štúdium</a:t>
            </a:r>
            <a:endParaRPr lang="sk-SK" sz="165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sk-SK" sz="1650" dirty="0">
                <a:solidFill>
                  <a:srgbClr val="FFFFFF"/>
                </a:solidFill>
                <a:latin typeface="PT Sans" pitchFamily="34" charset="0"/>
              </a:rPr>
              <a:t>4 účastníci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74835" y="6376868"/>
            <a:ext cx="753666" cy="30480"/>
          </a:xfrm>
          <a:prstGeom prst="roundRect">
            <a:avLst>
              <a:gd name="adj" fmla="val 1059789"/>
            </a:avLst>
          </a:prstGeom>
          <a:solidFill>
            <a:srgbClr val="DD785E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Shape 13"/>
          <p:cNvSpPr/>
          <p:nvPr/>
        </p:nvSpPr>
        <p:spPr>
          <a:xfrm>
            <a:off x="6320850" y="6149935"/>
            <a:ext cx="484465" cy="484465"/>
          </a:xfrm>
          <a:prstGeom prst="roundRect">
            <a:avLst>
              <a:gd name="adj" fmla="val 66676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 14"/>
          <p:cNvSpPr/>
          <p:nvPr/>
        </p:nvSpPr>
        <p:spPr>
          <a:xfrm>
            <a:off x="6471821" y="6240185"/>
            <a:ext cx="182404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747397" y="6123027"/>
            <a:ext cx="2533412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Workshop</a:t>
            </a:r>
            <a:r>
              <a:rPr lang="sk-SK" sz="2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y</a:t>
            </a:r>
            <a:endParaRPr lang="en-US" sz="2400" b="1" dirty="0"/>
          </a:p>
        </p:txBody>
      </p:sp>
      <p:sp>
        <p:nvSpPr>
          <p:cNvPr id="19" name="Text 16"/>
          <p:cNvSpPr/>
          <p:nvPr/>
        </p:nvSpPr>
        <p:spPr>
          <a:xfrm>
            <a:off x="7747397" y="6568916"/>
            <a:ext cx="6129338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sk-SK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Používanie prístupných technológií, skenovanie dokumentov, úprava textov, používanie prístupných mobilných aplikácií, základy práce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sk-SK" sz="16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 veľkými jazykovými modelmi</a:t>
            </a:r>
            <a:endParaRPr lang="en-US" sz="1650" dirty="0"/>
          </a:p>
        </p:txBody>
      </p:sp>
      <p:pic>
        <p:nvPicPr>
          <p:cNvPr id="21" name="Obrázek 20" descr="Obsah obrázku venku, obloha, oblečení, mrak&#10;&#10;Popis byl vytvořen automaticky">
            <a:extLst>
              <a:ext uri="{FF2B5EF4-FFF2-40B4-BE49-F238E27FC236}">
                <a16:creationId xmlns:a16="http://schemas.microsoft.com/office/drawing/2014/main" id="{39549F63-6381-A13D-A099-60C504947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/>
          <a:stretch/>
        </p:blipFill>
        <p:spPr>
          <a:xfrm>
            <a:off x="-156324" y="0"/>
            <a:ext cx="575398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1C70-3E22-95E4-7DE1-D311BEA74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6EF7CFE-47A5-DBC2-926F-431B8339EB94}"/>
              </a:ext>
            </a:extLst>
          </p:cNvPr>
          <p:cNvSpPr/>
          <p:nvPr/>
        </p:nvSpPr>
        <p:spPr>
          <a:xfrm>
            <a:off x="783623" y="3659330"/>
            <a:ext cx="9946600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</a:rPr>
              <a:t>Workshop zameraný na základy práce </a:t>
            </a:r>
          </a:p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</a:rPr>
              <a:t>s </a:t>
            </a:r>
            <a:r>
              <a:rPr lang="sk-SK" sz="4550" b="1" dirty="0" err="1">
                <a:solidFill>
                  <a:srgbClr val="FFFFFF"/>
                </a:solidFill>
                <a:latin typeface="Nunito Semi Bold" pitchFamily="34" charset="0"/>
              </a:rPr>
              <a:t>ChatGPT</a:t>
            </a: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</a:rPr>
              <a:t> a </a:t>
            </a:r>
            <a:r>
              <a:rPr lang="sk-SK" sz="4550" b="1" dirty="0" err="1">
                <a:solidFill>
                  <a:srgbClr val="FFFFFF"/>
                </a:solidFill>
                <a:latin typeface="Nunito Semi Bold" pitchFamily="34" charset="0"/>
              </a:rPr>
              <a:t>Gemini</a:t>
            </a:r>
            <a:endParaRPr lang="en-US" sz="4550" b="1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B3A1212A-35F6-0D27-FD16-BDE0FE096A87}"/>
              </a:ext>
            </a:extLst>
          </p:cNvPr>
          <p:cNvSpPr/>
          <p:nvPr/>
        </p:nvSpPr>
        <p:spPr>
          <a:xfrm>
            <a:off x="783623" y="5330834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Prístup cez webové rozhrania 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  <a:hlinkClick r:id="rId3"/>
              </a:rPr>
              <a:t>https://chatgpt.com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  <a:hlinkClick r:id="rId4"/>
              </a:rPr>
              <a:t>https://gemini.google.com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)</a:t>
            </a:r>
            <a:endParaRPr lang="sk-SK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Využitie bezplatných verzii 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(ChatGPT-4o</a:t>
            </a:r>
            <a:r>
              <a:rPr lang="sk-SK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sk-SK" sz="24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r>
              <a:rPr lang="sk-SK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1.5 Flash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)</a:t>
            </a:r>
            <a:b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</a:br>
            <a:endParaRPr lang="sk-SK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Kladenie dotazov podľa </a:t>
            </a:r>
            <a:r>
              <a:rPr lang="en-US" sz="2400" b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podľa</a:t>
            </a:r>
            <a:r>
              <a:rPr lang="en-US" sz="24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svojich</a:t>
            </a:r>
            <a:r>
              <a:rPr lang="en-US" sz="24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záujmov</a:t>
            </a:r>
            <a:endParaRPr lang="en-US" sz="2400" b="1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Účastníci</a:t>
            </a:r>
            <a:r>
              <a:rPr lang="en-US" sz="24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– 2</a:t>
            </a:r>
            <a:r>
              <a:rPr lang="sk-SK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nevidiaci študenti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(Samuel </a:t>
            </a:r>
            <a:r>
              <a:rPr lang="sk-SK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</a:t>
            </a:r>
            <a:r>
              <a:rPr lang="en-US" sz="2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Thomas)</a:t>
            </a:r>
            <a:endParaRPr lang="sk-SK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</p:txBody>
      </p:sp>
      <p:pic>
        <p:nvPicPr>
          <p:cNvPr id="7" name="Obrázek 6" descr="Obsah obrázku interiér, oblečení, osoba, kreslené&#10;&#10;Popis byl vytvořen automaticky">
            <a:extLst>
              <a:ext uri="{FF2B5EF4-FFF2-40B4-BE49-F238E27FC236}">
                <a16:creationId xmlns:a16="http://schemas.microsoft.com/office/drawing/2014/main" id="{4A157093-3270-FDDD-31D6-E19EEBCF59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34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3245" y="1043045"/>
            <a:ext cx="3904016" cy="958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sk-SK" sz="54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Metodológia</a:t>
            </a:r>
            <a:endParaRPr lang="en-US" sz="540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5" y="2266951"/>
            <a:ext cx="1070026" cy="17121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10282" y="2657792"/>
            <a:ext cx="1550908" cy="193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sk-SK" sz="2400" b="1" dirty="0">
                <a:solidFill>
                  <a:srgbClr val="DDA42D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Prístup</a:t>
            </a:r>
            <a:endParaRPr lang="en-US" sz="2400" b="1" dirty="0">
              <a:solidFill>
                <a:srgbClr val="DDA42D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2310282" y="2930683"/>
            <a:ext cx="11836122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Kvalitatívny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– </a:t>
            </a: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prípadová štúdia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45" y="4061221"/>
            <a:ext cx="1070026" cy="17121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10282" y="4195764"/>
            <a:ext cx="1550908" cy="193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sk-SK" sz="2400" b="1" dirty="0">
                <a:solidFill>
                  <a:srgbClr val="C43C5A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Cieľ</a:t>
            </a:r>
            <a:endParaRPr lang="en-US" sz="2400" b="1" dirty="0">
              <a:solidFill>
                <a:srgbClr val="C43C5A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2310282" y="4468656"/>
            <a:ext cx="11836122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Preskúmať ako nevidiaci študenti vnímajú </a:t>
            </a:r>
          </a:p>
          <a:p>
            <a:pPr marL="0" indent="0" algn="l">
              <a:lnSpc>
                <a:spcPts val="1650"/>
              </a:lnSpc>
              <a:buNone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možnosti využitia </a:t>
            </a:r>
            <a:r>
              <a:rPr lang="sk-SK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</a:t>
            </a: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  <a:r>
              <a:rPr lang="sk-SK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</a:p>
          <a:p>
            <a:pPr marL="0" indent="0" algn="l">
              <a:lnSpc>
                <a:spcPts val="1650"/>
              </a:lnSpc>
              <a:buNone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 akými výzvami sa pri práci s nimi </a:t>
            </a:r>
            <a:r>
              <a:rPr lang="sk-SK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stretavajú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45" y="5819416"/>
            <a:ext cx="1070026" cy="17121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12092" y="5973500"/>
            <a:ext cx="1550908" cy="377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sk-SK" sz="2400" b="1" dirty="0">
                <a:solidFill>
                  <a:srgbClr val="8E4D4D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Výskumné otázky</a:t>
            </a:r>
          </a:p>
          <a:p>
            <a:pPr marL="0" indent="0" algn="l">
              <a:lnSpc>
                <a:spcPts val="1500"/>
              </a:lnSpc>
              <a:buNone/>
            </a:pPr>
            <a:endParaRPr lang="sk-SK" sz="2400" b="1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</a:endParaRPr>
          </a:p>
          <a:p>
            <a:pPr marL="0" indent="0" algn="l">
              <a:lnSpc>
                <a:spcPts val="1500"/>
              </a:lnSpc>
              <a:buNone/>
            </a:pPr>
            <a:endParaRPr lang="en-US" sz="2400" b="1" dirty="0"/>
          </a:p>
        </p:txBody>
      </p:sp>
      <p:sp>
        <p:nvSpPr>
          <p:cNvPr id="12" name="Text 6"/>
          <p:cNvSpPr/>
          <p:nvPr/>
        </p:nvSpPr>
        <p:spPr>
          <a:xfrm>
            <a:off x="2212092" y="6324033"/>
            <a:ext cx="11836122" cy="41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Ako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nevidiaci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študenti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vnímajú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prácu s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6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 a Gemini?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2212092" y="6944110"/>
            <a:ext cx="11836122" cy="41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akými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výzvami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prístupnosti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sk-SK" sz="16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použiteľnosti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stretávajú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?</a:t>
            </a:r>
            <a:endParaRPr lang="en-US" sz="16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951" y="2263855"/>
            <a:ext cx="1070026" cy="1712118"/>
          </a:xfrm>
          <a:prstGeom prst="rect">
            <a:avLst/>
          </a:prstGeom>
        </p:spPr>
      </p:pic>
      <p:sp>
        <p:nvSpPr>
          <p:cNvPr id="21" name="Text 8"/>
          <p:cNvSpPr/>
          <p:nvPr/>
        </p:nvSpPr>
        <p:spPr>
          <a:xfrm>
            <a:off x="8825553" y="2724389"/>
            <a:ext cx="449243" cy="193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sk-SK" sz="2400" b="1" dirty="0">
                <a:solidFill>
                  <a:srgbClr val="3883BB"/>
                </a:solidFill>
                <a:latin typeface="Nunito Semi Bold" pitchFamily="34" charset="0"/>
              </a:rPr>
              <a:t>Zber dát</a:t>
            </a:r>
            <a:endParaRPr lang="en-US" sz="2400" b="1" dirty="0">
              <a:solidFill>
                <a:srgbClr val="3883BB"/>
              </a:solidFill>
            </a:endParaRPr>
          </a:p>
        </p:txBody>
      </p:sp>
      <p:sp>
        <p:nvSpPr>
          <p:cNvPr id="22" name="Text 9"/>
          <p:cNvSpPr/>
          <p:nvPr/>
        </p:nvSpPr>
        <p:spPr>
          <a:xfrm>
            <a:off x="8812726" y="2997280"/>
            <a:ext cx="10760111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Pozorovania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počas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workshopu</a:t>
            </a:r>
            <a:endParaRPr lang="sk-SK" sz="16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285750" indent="-2857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ĺbkové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rozhovory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</a:t>
            </a:r>
            <a:endParaRPr lang="sk-SK" sz="16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285750" indent="-2857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Komunikácia prostredníctvom 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e-mail</a:t>
            </a: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</a:t>
            </a:r>
            <a:endParaRPr lang="en-US" sz="16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951" y="4107298"/>
            <a:ext cx="1070026" cy="1712118"/>
          </a:xfrm>
          <a:prstGeom prst="rect">
            <a:avLst/>
          </a:prstGeom>
          <a:ln>
            <a:solidFill>
              <a:srgbClr val="00002E"/>
            </a:solidFill>
          </a:ln>
        </p:spPr>
      </p:pic>
      <p:sp>
        <p:nvSpPr>
          <p:cNvPr id="24" name="Text 10"/>
          <p:cNvSpPr/>
          <p:nvPr/>
        </p:nvSpPr>
        <p:spPr>
          <a:xfrm>
            <a:off x="8836055" y="4631639"/>
            <a:ext cx="449243" cy="193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sk-SK" sz="2400" b="1" dirty="0">
                <a:solidFill>
                  <a:srgbClr val="47868E"/>
                </a:solidFill>
                <a:latin typeface="Nunito Semi Bold" pitchFamily="34" charset="0"/>
              </a:rPr>
              <a:t>Analýza dát</a:t>
            </a:r>
            <a:endParaRPr lang="en-US" sz="2400" b="1" dirty="0">
              <a:solidFill>
                <a:srgbClr val="47868E"/>
              </a:solidFill>
            </a:endParaRPr>
          </a:p>
        </p:txBody>
      </p:sp>
      <p:sp>
        <p:nvSpPr>
          <p:cNvPr id="25" name="Text 11"/>
          <p:cNvSpPr/>
          <p:nvPr/>
        </p:nvSpPr>
        <p:spPr>
          <a:xfrm>
            <a:off x="8823228" y="4904531"/>
            <a:ext cx="10760111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Kvalitatívna analýza</a:t>
            </a:r>
          </a:p>
          <a:p>
            <a:pPr marL="285750" indent="-2857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FFFFFF"/>
                </a:solidFill>
                <a:latin typeface="PT Sans" pitchFamily="34" charset="0"/>
              </a:rPr>
              <a:t>Softvér </a:t>
            </a:r>
            <a:r>
              <a:rPr lang="sk-SK" sz="1600" dirty="0" err="1">
                <a:solidFill>
                  <a:srgbClr val="FFFFFF"/>
                </a:solidFill>
                <a:latin typeface="PT Sans" pitchFamily="34" charset="0"/>
              </a:rPr>
              <a:t>MaxQDA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8693" y="4372689"/>
            <a:ext cx="9946600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Celkové</a:t>
            </a:r>
            <a:r>
              <a:rPr lang="en-US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455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hodnotenie</a:t>
            </a:r>
            <a:r>
              <a:rPr lang="en-US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4550" b="1" dirty="0" err="1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workshopu</a:t>
            </a:r>
            <a:endParaRPr lang="en-US" sz="4550" b="1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66AB646C-FD6E-F28B-5352-EB5C77430FD7}"/>
              </a:ext>
            </a:extLst>
          </p:cNvPr>
          <p:cNvSpPr/>
          <p:nvPr/>
        </p:nvSpPr>
        <p:spPr>
          <a:xfrm>
            <a:off x="968693" y="5444686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Účastníci s nadšením pracovali s oboma nástrojmi </a:t>
            </a:r>
            <a:r>
              <a:rPr lang="sk-SK" sz="20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ChatGPT</a:t>
            </a: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 </a:t>
            </a:r>
            <a:r>
              <a:rPr lang="sk-SK" sz="2000" dirty="0" err="1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Gemini</a:t>
            </a:r>
            <a:endParaRPr lang="sk-SK" sz="20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Bavilo ich klásť otázky na témy, ktoré ich zaujímali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Odpovede ich fascinovali a motivovali klásť ďalšie otázky</a:t>
            </a:r>
          </a:p>
          <a:p>
            <a:pPr marL="0" indent="0">
              <a:lnSpc>
                <a:spcPts val="3100"/>
              </a:lnSpc>
              <a:buNone/>
            </a:pPr>
            <a:endParaRPr lang="en-US" sz="2400" dirty="0">
              <a:solidFill>
                <a:srgbClr val="FFFFFF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DA7BA-3132-1B46-C1B4-A51F50BC1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6369E54-9CFA-6348-0041-C53D87E03B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D05DF869-95A1-9B57-9540-2E1A84642870}"/>
              </a:ext>
            </a:extLst>
          </p:cNvPr>
          <p:cNvSpPr/>
          <p:nvPr/>
        </p:nvSpPr>
        <p:spPr>
          <a:xfrm>
            <a:off x="6350437" y="851059"/>
            <a:ext cx="5985034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sk-SK" sz="455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Navigačné techniky</a:t>
            </a:r>
            <a:endParaRPr lang="en-US" sz="4550" b="1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939795C-CC80-0E31-7668-48191F46CE7C}"/>
              </a:ext>
            </a:extLst>
          </p:cNvPr>
          <p:cNvSpPr/>
          <p:nvPr/>
        </p:nvSpPr>
        <p:spPr>
          <a:xfrm>
            <a:off x="6350437" y="1947386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Samuel</a:t>
            </a:r>
            <a:r>
              <a:rPr lang="en-US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: </a:t>
            </a:r>
            <a:endParaRPr lang="en-US" sz="20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CAD418F-9D2E-79FF-4476-A6A8D18D29F4}"/>
              </a:ext>
            </a:extLst>
          </p:cNvPr>
          <p:cNvSpPr/>
          <p:nvPr/>
        </p:nvSpPr>
        <p:spPr>
          <a:xfrm>
            <a:off x="6350437" y="2428756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JAWS a Google Chrome</a:t>
            </a:r>
            <a:endParaRPr lang="en-US" sz="20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F364777-64FE-177F-BC07-5441B2C158DC}"/>
              </a:ext>
            </a:extLst>
          </p:cNvPr>
          <p:cNvSpPr/>
          <p:nvPr/>
        </p:nvSpPr>
        <p:spPr>
          <a:xfrm>
            <a:off x="6350437" y="2910126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Rýchla navigácia cez štruktúru stránky</a:t>
            </a:r>
            <a:endParaRPr lang="en-US" sz="20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EC0C432-ECB8-AFCB-DFA1-6B857DD89509}"/>
              </a:ext>
            </a:extLst>
          </p:cNvPr>
          <p:cNvSpPr/>
          <p:nvPr/>
        </p:nvSpPr>
        <p:spPr>
          <a:xfrm>
            <a:off x="6350437" y="3391495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Skúsil používať klávesové skratky, ale považoval ich za menej pohodlné</a:t>
            </a:r>
            <a:endParaRPr lang="en-US" sz="2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BB57909-0C74-9217-7279-B6A6B7A6919B}"/>
              </a:ext>
            </a:extLst>
          </p:cNvPr>
          <p:cNvSpPr/>
          <p:nvPr/>
        </p:nvSpPr>
        <p:spPr>
          <a:xfrm>
            <a:off x="6350437" y="4551759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Thomas: </a:t>
            </a:r>
            <a:endParaRPr lang="en-US" sz="2000" b="1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19D65D2-C391-6880-C9B5-866FB92C471D}"/>
              </a:ext>
            </a:extLst>
          </p:cNvPr>
          <p:cNvSpPr/>
          <p:nvPr/>
        </p:nvSpPr>
        <p:spPr>
          <a:xfrm>
            <a:off x="6350437" y="5033129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NVDA a</a:t>
            </a:r>
            <a:r>
              <a:rPr lang="sk-SK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Google Chrome</a:t>
            </a:r>
            <a:endParaRPr lang="en-US" sz="20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DADE12A1-F9CF-B09F-946C-A6943B399707}"/>
              </a:ext>
            </a:extLst>
          </p:cNvPr>
          <p:cNvSpPr/>
          <p:nvPr/>
        </p:nvSpPr>
        <p:spPr>
          <a:xfrm>
            <a:off x="6350437" y="5514499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sk-SK" sz="2000" dirty="0">
                <a:solidFill>
                  <a:srgbClr val="FFFFFF"/>
                </a:solidFill>
                <a:latin typeface="PT Sans" pitchFamily="34" charset="0"/>
              </a:rPr>
              <a:t>Navigácia pomocou klávesových skratiek</a:t>
            </a:r>
            <a:endParaRPr lang="en-US" sz="20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107B046C-8584-5884-3524-0A7CD22A39D5}"/>
              </a:ext>
            </a:extLst>
          </p:cNvPr>
          <p:cNvSpPr/>
          <p:nvPr/>
        </p:nvSpPr>
        <p:spPr>
          <a:xfrm>
            <a:off x="6350437" y="5712023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1" algn="l">
              <a:lnSpc>
                <a:spcPts val="3100"/>
              </a:lnSpc>
              <a:buSzPct val="100000"/>
            </a:pPr>
            <a:endParaRPr lang="en-US" sz="1900" dirty="0">
              <a:solidFill>
                <a:srgbClr val="C43C5A"/>
              </a:solidFill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3B2B3BB4-D4C7-4FF6-C424-94EF9DA002EC}"/>
              </a:ext>
            </a:extLst>
          </p:cNvPr>
          <p:cNvSpPr/>
          <p:nvPr/>
        </p:nvSpPr>
        <p:spPr>
          <a:xfrm>
            <a:off x="6350437" y="6588443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00"/>
              </a:lnSpc>
              <a:buSzPct val="100000"/>
            </a:pPr>
            <a:endParaRPr lang="en-US" sz="1900" dirty="0">
              <a:solidFill>
                <a:srgbClr val="C43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6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952</Words>
  <Application>Microsoft Office PowerPoint</Application>
  <PresentationFormat>Vlastná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Nunito Semi Bold</vt:lpstr>
      <vt:lpstr>Arial</vt:lpstr>
      <vt:lpstr>PT Sans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PaedDr. Ján Guniš PhD., univer. docent</cp:lastModifiedBy>
  <cp:revision>153</cp:revision>
  <dcterms:created xsi:type="dcterms:W3CDTF">2024-11-10T09:45:00Z</dcterms:created>
  <dcterms:modified xsi:type="dcterms:W3CDTF">2024-11-29T05:48:25Z</dcterms:modified>
</cp:coreProperties>
</file>