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2" r:id="rId6"/>
    <p:sldId id="261" r:id="rId7"/>
    <p:sldId id="266" r:id="rId8"/>
    <p:sldId id="263" r:id="rId9"/>
    <p:sldId id="264" r:id="rId10"/>
    <p:sldId id="258" r:id="rId11"/>
    <p:sldId id="265" r:id="rId1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003" autoAdjust="0"/>
  </p:normalViewPr>
  <p:slideViewPr>
    <p:cSldViewPr snapToGrid="0">
      <p:cViewPr>
        <p:scale>
          <a:sx n="60" d="100"/>
          <a:sy n="60" d="100"/>
        </p:scale>
        <p:origin x="912" y="-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AB2761-1D14-4C6A-B530-D8A2467CBCD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A19A4A14-C810-4C7D-9A03-E5E959B1B46E}">
      <dgm:prSet/>
      <dgm:spPr>
        <a:ln w="28575">
          <a:solidFill>
            <a:srgbClr val="FF0066"/>
          </a:solidFill>
        </a:ln>
      </dgm:spPr>
      <dgm:t>
        <a:bodyPr/>
        <a:lstStyle/>
        <a:p>
          <a:pPr rtl="0"/>
          <a:r>
            <a:rPr lang="sk-SK" dirty="0" smtClean="0">
              <a:latin typeface="Bahnschrift" panose="020B0502040204020203" pitchFamily="34" charset="0"/>
            </a:rPr>
            <a:t>Nástroj/prostriedok</a:t>
          </a:r>
          <a:endParaRPr lang="sk-SK" dirty="0">
            <a:latin typeface="Bahnschrift" panose="020B0502040204020203" pitchFamily="34" charset="0"/>
          </a:endParaRPr>
        </a:p>
      </dgm:t>
    </dgm:pt>
    <dgm:pt modelId="{0F862F2C-B143-4C8E-A099-00F877D206B5}" type="parTrans" cxnId="{FB96988A-F3E9-4A90-870E-FEE889F2A7F5}">
      <dgm:prSet/>
      <dgm:spPr/>
      <dgm:t>
        <a:bodyPr/>
        <a:lstStyle/>
        <a:p>
          <a:endParaRPr lang="sk-SK"/>
        </a:p>
      </dgm:t>
    </dgm:pt>
    <dgm:pt modelId="{5CE44895-6189-4BA3-BAFF-DD3AD4AC42D2}" type="sibTrans" cxnId="{FB96988A-F3E9-4A90-870E-FEE889F2A7F5}">
      <dgm:prSet/>
      <dgm:spPr/>
      <dgm:t>
        <a:bodyPr/>
        <a:lstStyle/>
        <a:p>
          <a:endParaRPr lang="sk-SK"/>
        </a:p>
      </dgm:t>
    </dgm:pt>
    <dgm:pt modelId="{3AFB2C13-0233-47A5-8DA9-081A93ACE0C5}">
      <dgm:prSet/>
      <dgm:spPr>
        <a:ln w="28575">
          <a:solidFill>
            <a:srgbClr val="FF0066"/>
          </a:solidFill>
        </a:ln>
      </dgm:spPr>
      <dgm:t>
        <a:bodyPr/>
        <a:lstStyle/>
        <a:p>
          <a:pPr rtl="0"/>
          <a:r>
            <a:rPr lang="sk-SK" smtClean="0"/>
            <a:t>Negeneratívna AI</a:t>
          </a:r>
          <a:endParaRPr lang="sk-SK"/>
        </a:p>
      </dgm:t>
    </dgm:pt>
    <dgm:pt modelId="{28681348-2178-4FCF-A8B7-EF013C4EF936}" type="parTrans" cxnId="{C6A37364-72D5-4C9B-B93C-0907C5814D60}">
      <dgm:prSet/>
      <dgm:spPr>
        <a:ln>
          <a:solidFill>
            <a:srgbClr val="FF0066"/>
          </a:solidFill>
        </a:ln>
      </dgm:spPr>
      <dgm:t>
        <a:bodyPr/>
        <a:lstStyle/>
        <a:p>
          <a:endParaRPr lang="sk-SK"/>
        </a:p>
      </dgm:t>
    </dgm:pt>
    <dgm:pt modelId="{62EF0953-CA80-44DE-A89E-449C4DEAA14B}" type="sibTrans" cxnId="{C6A37364-72D5-4C9B-B93C-0907C5814D60}">
      <dgm:prSet/>
      <dgm:spPr/>
      <dgm:t>
        <a:bodyPr/>
        <a:lstStyle/>
        <a:p>
          <a:endParaRPr lang="sk-SK"/>
        </a:p>
      </dgm:t>
    </dgm:pt>
    <dgm:pt modelId="{5252728F-C9D6-4681-9C8D-CC52A8440549}">
      <dgm:prSet/>
      <dgm:spPr>
        <a:ln w="28575">
          <a:solidFill>
            <a:srgbClr val="FF0066"/>
          </a:solidFill>
        </a:ln>
      </dgm:spPr>
      <dgm:t>
        <a:bodyPr/>
        <a:lstStyle/>
        <a:p>
          <a:pPr rtl="0"/>
          <a:r>
            <a:rPr lang="sk-SK" dirty="0" smtClean="0"/>
            <a:t>Generatívna AI</a:t>
          </a:r>
          <a:endParaRPr lang="sk-SK" dirty="0"/>
        </a:p>
      </dgm:t>
    </dgm:pt>
    <dgm:pt modelId="{5598F111-CC6B-45BF-B1DD-AF2BA16B5478}" type="parTrans" cxnId="{1D4FB321-A21E-4B92-9774-1034A8CB0F52}">
      <dgm:prSet/>
      <dgm:spPr>
        <a:ln>
          <a:solidFill>
            <a:srgbClr val="FF0066"/>
          </a:solidFill>
        </a:ln>
      </dgm:spPr>
      <dgm:t>
        <a:bodyPr/>
        <a:lstStyle/>
        <a:p>
          <a:endParaRPr lang="sk-SK"/>
        </a:p>
      </dgm:t>
    </dgm:pt>
    <dgm:pt modelId="{838AED83-5347-420F-85A7-1A04BB4CB511}" type="sibTrans" cxnId="{1D4FB321-A21E-4B92-9774-1034A8CB0F52}">
      <dgm:prSet/>
      <dgm:spPr/>
      <dgm:t>
        <a:bodyPr/>
        <a:lstStyle/>
        <a:p>
          <a:endParaRPr lang="sk-SK"/>
        </a:p>
      </dgm:t>
    </dgm:pt>
    <dgm:pt modelId="{CD00752A-0DFA-4EA6-98C1-4798EEF23535}">
      <dgm:prSet/>
      <dgm:spPr>
        <a:ln w="28575">
          <a:solidFill>
            <a:srgbClr val="FF0066"/>
          </a:solidFill>
        </a:ln>
      </dgm:spPr>
      <dgm:t>
        <a:bodyPr/>
        <a:lstStyle/>
        <a:p>
          <a:pPr rtl="0"/>
          <a:r>
            <a:rPr lang="sk-SK" dirty="0" smtClean="0"/>
            <a:t>Etické, legálne a sociálne aspekty využívania</a:t>
          </a:r>
          <a:endParaRPr lang="sk-SK" dirty="0"/>
        </a:p>
      </dgm:t>
    </dgm:pt>
    <dgm:pt modelId="{62EF5D8C-D17B-4758-9C6D-17B05CC2D709}" type="parTrans" cxnId="{5D8F1803-658A-483C-B49E-7364CCDB49A7}">
      <dgm:prSet/>
      <dgm:spPr/>
      <dgm:t>
        <a:bodyPr/>
        <a:lstStyle/>
        <a:p>
          <a:endParaRPr lang="sk-SK"/>
        </a:p>
      </dgm:t>
    </dgm:pt>
    <dgm:pt modelId="{E1089512-562C-4DA0-808B-B6295C1F4ABF}" type="sibTrans" cxnId="{5D8F1803-658A-483C-B49E-7364CCDB49A7}">
      <dgm:prSet/>
      <dgm:spPr/>
      <dgm:t>
        <a:bodyPr/>
        <a:lstStyle/>
        <a:p>
          <a:endParaRPr lang="sk-SK"/>
        </a:p>
      </dgm:t>
    </dgm:pt>
    <dgm:pt modelId="{4BDA815F-393E-4E2D-9139-285F261D821B}">
      <dgm:prSet/>
      <dgm:spPr>
        <a:ln w="28575">
          <a:solidFill>
            <a:srgbClr val="FF0066"/>
          </a:solidFill>
        </a:ln>
      </dgm:spPr>
      <dgm:t>
        <a:bodyPr/>
        <a:lstStyle/>
        <a:p>
          <a:pPr rtl="0"/>
          <a:r>
            <a:rPr lang="sk-SK" dirty="0" smtClean="0">
              <a:latin typeface="Bahnschrift" panose="020B0502040204020203" pitchFamily="34" charset="0"/>
            </a:rPr>
            <a:t>Vzdelávací obsah/</a:t>
          </a:r>
          <a:r>
            <a:rPr lang="sk-SK" dirty="0" err="1" smtClean="0">
              <a:latin typeface="Bahnschrift" panose="020B0502040204020203" pitchFamily="34" charset="0"/>
            </a:rPr>
            <a:t>kurikulum</a:t>
          </a:r>
          <a:endParaRPr lang="sk-SK" dirty="0"/>
        </a:p>
      </dgm:t>
    </dgm:pt>
    <dgm:pt modelId="{9709116C-BE02-4AED-859E-6C2A217A2235}" type="parTrans" cxnId="{7B24633D-8B1B-4847-B17D-6362E1248D6C}">
      <dgm:prSet/>
      <dgm:spPr/>
      <dgm:t>
        <a:bodyPr/>
        <a:lstStyle/>
        <a:p>
          <a:endParaRPr lang="sk-SK"/>
        </a:p>
      </dgm:t>
    </dgm:pt>
    <dgm:pt modelId="{C9484F02-04B0-46E1-9698-39401A1B6D5C}" type="sibTrans" cxnId="{7B24633D-8B1B-4847-B17D-6362E1248D6C}">
      <dgm:prSet/>
      <dgm:spPr/>
      <dgm:t>
        <a:bodyPr/>
        <a:lstStyle/>
        <a:p>
          <a:endParaRPr lang="sk-SK"/>
        </a:p>
      </dgm:t>
    </dgm:pt>
    <dgm:pt modelId="{ED4B97AD-A72D-4E06-8C74-99E7B9D6C940}" type="pres">
      <dgm:prSet presAssocID="{4BAB2761-1D14-4C6A-B530-D8A2467CBCD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1FBE660-6502-489D-B9B7-07EB11782BCB}" type="pres">
      <dgm:prSet presAssocID="{A19A4A14-C810-4C7D-9A03-E5E959B1B46E}" presName="hierRoot1" presStyleCnt="0"/>
      <dgm:spPr/>
    </dgm:pt>
    <dgm:pt modelId="{944783E0-8322-40E3-B8C3-A7A6D75BB70F}" type="pres">
      <dgm:prSet presAssocID="{A19A4A14-C810-4C7D-9A03-E5E959B1B46E}" presName="composite" presStyleCnt="0"/>
      <dgm:spPr/>
    </dgm:pt>
    <dgm:pt modelId="{F9833D07-E69D-450D-BEAC-FA6EF9D4D42F}" type="pres">
      <dgm:prSet presAssocID="{A19A4A14-C810-4C7D-9A03-E5E959B1B46E}" presName="background" presStyleLbl="node0" presStyleIdx="0" presStyleCnt="3"/>
      <dgm:spPr>
        <a:solidFill>
          <a:srgbClr val="FF0066"/>
        </a:solidFill>
      </dgm:spPr>
    </dgm:pt>
    <dgm:pt modelId="{C45C9FAF-FA7A-44C9-886F-50FB6A56CE41}" type="pres">
      <dgm:prSet presAssocID="{A19A4A14-C810-4C7D-9A03-E5E959B1B46E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95515999-0687-4FB1-8032-84B51D2498D1}" type="pres">
      <dgm:prSet presAssocID="{A19A4A14-C810-4C7D-9A03-E5E959B1B46E}" presName="hierChild2" presStyleCnt="0"/>
      <dgm:spPr/>
    </dgm:pt>
    <dgm:pt modelId="{AE167A8F-B314-4421-96DE-837E2E4B3F6E}" type="pres">
      <dgm:prSet presAssocID="{28681348-2178-4FCF-A8B7-EF013C4EF936}" presName="Name10" presStyleLbl="parChTrans1D2" presStyleIdx="0" presStyleCnt="2"/>
      <dgm:spPr/>
    </dgm:pt>
    <dgm:pt modelId="{C69175BA-AFE5-448F-93AE-4FD39B993105}" type="pres">
      <dgm:prSet presAssocID="{3AFB2C13-0233-47A5-8DA9-081A93ACE0C5}" presName="hierRoot2" presStyleCnt="0"/>
      <dgm:spPr/>
    </dgm:pt>
    <dgm:pt modelId="{0C90E2D8-8B1E-4F91-A370-56971D3F960E}" type="pres">
      <dgm:prSet presAssocID="{3AFB2C13-0233-47A5-8DA9-081A93ACE0C5}" presName="composite2" presStyleCnt="0"/>
      <dgm:spPr/>
    </dgm:pt>
    <dgm:pt modelId="{8A0399C7-47D4-42E0-AA18-CC0B3B233E70}" type="pres">
      <dgm:prSet presAssocID="{3AFB2C13-0233-47A5-8DA9-081A93ACE0C5}" presName="background2" presStyleLbl="node2" presStyleIdx="0" presStyleCnt="2"/>
      <dgm:spPr>
        <a:solidFill>
          <a:srgbClr val="FF0066"/>
        </a:solidFill>
      </dgm:spPr>
    </dgm:pt>
    <dgm:pt modelId="{6FC16A3F-CFAD-414A-825C-51D8C2BD9CE4}" type="pres">
      <dgm:prSet presAssocID="{3AFB2C13-0233-47A5-8DA9-081A93ACE0C5}" presName="text2" presStyleLbl="fgAcc2" presStyleIdx="0" presStyleCnt="2">
        <dgm:presLayoutVars>
          <dgm:chPref val="3"/>
        </dgm:presLayoutVars>
      </dgm:prSet>
      <dgm:spPr/>
    </dgm:pt>
    <dgm:pt modelId="{07D0E36F-65A3-495D-803A-C12B3F1517FA}" type="pres">
      <dgm:prSet presAssocID="{3AFB2C13-0233-47A5-8DA9-081A93ACE0C5}" presName="hierChild3" presStyleCnt="0"/>
      <dgm:spPr/>
    </dgm:pt>
    <dgm:pt modelId="{D692248F-7BFC-4194-A65F-494E1DFF7403}" type="pres">
      <dgm:prSet presAssocID="{5598F111-CC6B-45BF-B1DD-AF2BA16B5478}" presName="Name10" presStyleLbl="parChTrans1D2" presStyleIdx="1" presStyleCnt="2"/>
      <dgm:spPr/>
    </dgm:pt>
    <dgm:pt modelId="{F66968FC-477F-4346-AB4E-E76F51630DE5}" type="pres">
      <dgm:prSet presAssocID="{5252728F-C9D6-4681-9C8D-CC52A8440549}" presName="hierRoot2" presStyleCnt="0"/>
      <dgm:spPr/>
    </dgm:pt>
    <dgm:pt modelId="{9BAD0FC9-BAD8-4AED-A869-01B35E06422B}" type="pres">
      <dgm:prSet presAssocID="{5252728F-C9D6-4681-9C8D-CC52A8440549}" presName="composite2" presStyleCnt="0"/>
      <dgm:spPr/>
    </dgm:pt>
    <dgm:pt modelId="{5B7A59A6-57D4-4EC1-9867-7DAA8DC42AA5}" type="pres">
      <dgm:prSet presAssocID="{5252728F-C9D6-4681-9C8D-CC52A8440549}" presName="background2" presStyleLbl="node2" presStyleIdx="1" presStyleCnt="2"/>
      <dgm:spPr>
        <a:solidFill>
          <a:srgbClr val="FF0066"/>
        </a:solidFill>
      </dgm:spPr>
    </dgm:pt>
    <dgm:pt modelId="{1D3B8852-5636-4D34-A6F0-F071071E1878}" type="pres">
      <dgm:prSet presAssocID="{5252728F-C9D6-4681-9C8D-CC52A8440549}" presName="text2" presStyleLbl="fgAcc2" presStyleIdx="1" presStyleCnt="2">
        <dgm:presLayoutVars>
          <dgm:chPref val="3"/>
        </dgm:presLayoutVars>
      </dgm:prSet>
      <dgm:spPr/>
    </dgm:pt>
    <dgm:pt modelId="{BF30E76A-2DA5-496F-9DB4-58140EF37466}" type="pres">
      <dgm:prSet presAssocID="{5252728F-C9D6-4681-9C8D-CC52A8440549}" presName="hierChild3" presStyleCnt="0"/>
      <dgm:spPr/>
    </dgm:pt>
    <dgm:pt modelId="{07305011-E7B2-44D7-AA47-4A3F961CB584}" type="pres">
      <dgm:prSet presAssocID="{4BDA815F-393E-4E2D-9139-285F261D821B}" presName="hierRoot1" presStyleCnt="0"/>
      <dgm:spPr/>
    </dgm:pt>
    <dgm:pt modelId="{2FBEC183-A89D-4430-BA74-979F43255A5A}" type="pres">
      <dgm:prSet presAssocID="{4BDA815F-393E-4E2D-9139-285F261D821B}" presName="composite" presStyleCnt="0"/>
      <dgm:spPr/>
    </dgm:pt>
    <dgm:pt modelId="{6B7AF908-6007-4B6E-A6AB-5F85843BF827}" type="pres">
      <dgm:prSet presAssocID="{4BDA815F-393E-4E2D-9139-285F261D821B}" presName="background" presStyleLbl="node0" presStyleIdx="1" presStyleCnt="3"/>
      <dgm:spPr>
        <a:solidFill>
          <a:srgbClr val="FF0066"/>
        </a:solidFill>
      </dgm:spPr>
    </dgm:pt>
    <dgm:pt modelId="{3B86B94A-D0DB-4287-9226-525F46B21D41}" type="pres">
      <dgm:prSet presAssocID="{4BDA815F-393E-4E2D-9139-285F261D821B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79746C3C-22F7-4724-8044-79347E996975}" type="pres">
      <dgm:prSet presAssocID="{4BDA815F-393E-4E2D-9139-285F261D821B}" presName="hierChild2" presStyleCnt="0"/>
      <dgm:spPr/>
    </dgm:pt>
    <dgm:pt modelId="{3E6A9B48-A8A5-4640-9158-43918C890974}" type="pres">
      <dgm:prSet presAssocID="{CD00752A-0DFA-4EA6-98C1-4798EEF23535}" presName="hierRoot1" presStyleCnt="0"/>
      <dgm:spPr/>
    </dgm:pt>
    <dgm:pt modelId="{1791417D-C5E2-4DDD-90CE-ADD045E7376E}" type="pres">
      <dgm:prSet presAssocID="{CD00752A-0DFA-4EA6-98C1-4798EEF23535}" presName="composite" presStyleCnt="0"/>
      <dgm:spPr/>
    </dgm:pt>
    <dgm:pt modelId="{3A4DB4C3-C652-48E5-869C-F9B544595517}" type="pres">
      <dgm:prSet presAssocID="{CD00752A-0DFA-4EA6-98C1-4798EEF23535}" presName="background" presStyleLbl="node0" presStyleIdx="2" presStyleCnt="3"/>
      <dgm:spPr>
        <a:solidFill>
          <a:srgbClr val="FF0066"/>
        </a:solidFill>
      </dgm:spPr>
    </dgm:pt>
    <dgm:pt modelId="{4DA19553-F973-49BA-86E8-EA477CB0E9BE}" type="pres">
      <dgm:prSet presAssocID="{CD00752A-0DFA-4EA6-98C1-4798EEF23535}" presName="text" presStyleLbl="fgAcc0" presStyleIdx="2" presStyleCnt="3">
        <dgm:presLayoutVars>
          <dgm:chPref val="3"/>
        </dgm:presLayoutVars>
      </dgm:prSet>
      <dgm:spPr/>
    </dgm:pt>
    <dgm:pt modelId="{730AC527-D603-41F4-B015-19A43E85B3CC}" type="pres">
      <dgm:prSet presAssocID="{CD00752A-0DFA-4EA6-98C1-4798EEF23535}" presName="hierChild2" presStyleCnt="0"/>
      <dgm:spPr/>
    </dgm:pt>
  </dgm:ptLst>
  <dgm:cxnLst>
    <dgm:cxn modelId="{21F25B32-AF07-471B-8BD8-E337696120F4}" type="presOf" srcId="{28681348-2178-4FCF-A8B7-EF013C4EF936}" destId="{AE167A8F-B314-4421-96DE-837E2E4B3F6E}" srcOrd="0" destOrd="0" presId="urn:microsoft.com/office/officeart/2005/8/layout/hierarchy1"/>
    <dgm:cxn modelId="{A8D81F8D-B513-4EDC-9BF7-30C0B66FBA1A}" type="presOf" srcId="{CD00752A-0DFA-4EA6-98C1-4798EEF23535}" destId="{4DA19553-F973-49BA-86E8-EA477CB0E9BE}" srcOrd="0" destOrd="0" presId="urn:microsoft.com/office/officeart/2005/8/layout/hierarchy1"/>
    <dgm:cxn modelId="{BE705FBF-5601-4B0F-80DF-60E1D9FC7B26}" type="presOf" srcId="{5252728F-C9D6-4681-9C8D-CC52A8440549}" destId="{1D3B8852-5636-4D34-A6F0-F071071E1878}" srcOrd="0" destOrd="0" presId="urn:microsoft.com/office/officeart/2005/8/layout/hierarchy1"/>
    <dgm:cxn modelId="{8EBB406C-56C2-44B4-966D-728D181BC445}" type="presOf" srcId="{5598F111-CC6B-45BF-B1DD-AF2BA16B5478}" destId="{D692248F-7BFC-4194-A65F-494E1DFF7403}" srcOrd="0" destOrd="0" presId="urn:microsoft.com/office/officeart/2005/8/layout/hierarchy1"/>
    <dgm:cxn modelId="{FB96988A-F3E9-4A90-870E-FEE889F2A7F5}" srcId="{4BAB2761-1D14-4C6A-B530-D8A2467CBCD4}" destId="{A19A4A14-C810-4C7D-9A03-E5E959B1B46E}" srcOrd="0" destOrd="0" parTransId="{0F862F2C-B143-4C8E-A099-00F877D206B5}" sibTransId="{5CE44895-6189-4BA3-BAFF-DD3AD4AC42D2}"/>
    <dgm:cxn modelId="{CB64DDBA-ED08-4E5C-B008-D1A090C14402}" type="presOf" srcId="{4BAB2761-1D14-4C6A-B530-D8A2467CBCD4}" destId="{ED4B97AD-A72D-4E06-8C74-99E7B9D6C940}" srcOrd="0" destOrd="0" presId="urn:microsoft.com/office/officeart/2005/8/layout/hierarchy1"/>
    <dgm:cxn modelId="{5D8F1803-658A-483C-B49E-7364CCDB49A7}" srcId="{4BAB2761-1D14-4C6A-B530-D8A2467CBCD4}" destId="{CD00752A-0DFA-4EA6-98C1-4798EEF23535}" srcOrd="2" destOrd="0" parTransId="{62EF5D8C-D17B-4758-9C6D-17B05CC2D709}" sibTransId="{E1089512-562C-4DA0-808B-B6295C1F4ABF}"/>
    <dgm:cxn modelId="{C6A37364-72D5-4C9B-B93C-0907C5814D60}" srcId="{A19A4A14-C810-4C7D-9A03-E5E959B1B46E}" destId="{3AFB2C13-0233-47A5-8DA9-081A93ACE0C5}" srcOrd="0" destOrd="0" parTransId="{28681348-2178-4FCF-A8B7-EF013C4EF936}" sibTransId="{62EF0953-CA80-44DE-A89E-449C4DEAA14B}"/>
    <dgm:cxn modelId="{7B24633D-8B1B-4847-B17D-6362E1248D6C}" srcId="{4BAB2761-1D14-4C6A-B530-D8A2467CBCD4}" destId="{4BDA815F-393E-4E2D-9139-285F261D821B}" srcOrd="1" destOrd="0" parTransId="{9709116C-BE02-4AED-859E-6C2A217A2235}" sibTransId="{C9484F02-04B0-46E1-9698-39401A1B6D5C}"/>
    <dgm:cxn modelId="{EAA027A6-8EFD-4135-B91F-C943E6A92C74}" type="presOf" srcId="{4BDA815F-393E-4E2D-9139-285F261D821B}" destId="{3B86B94A-D0DB-4287-9226-525F46B21D41}" srcOrd="0" destOrd="0" presId="urn:microsoft.com/office/officeart/2005/8/layout/hierarchy1"/>
    <dgm:cxn modelId="{1D4FB321-A21E-4B92-9774-1034A8CB0F52}" srcId="{A19A4A14-C810-4C7D-9A03-E5E959B1B46E}" destId="{5252728F-C9D6-4681-9C8D-CC52A8440549}" srcOrd="1" destOrd="0" parTransId="{5598F111-CC6B-45BF-B1DD-AF2BA16B5478}" sibTransId="{838AED83-5347-420F-85A7-1A04BB4CB511}"/>
    <dgm:cxn modelId="{FE3EDDD5-00B0-4132-A156-EB1AA34F1ECC}" type="presOf" srcId="{A19A4A14-C810-4C7D-9A03-E5E959B1B46E}" destId="{C45C9FAF-FA7A-44C9-886F-50FB6A56CE41}" srcOrd="0" destOrd="0" presId="urn:microsoft.com/office/officeart/2005/8/layout/hierarchy1"/>
    <dgm:cxn modelId="{125CD945-101C-4CD7-B22C-7EE538BE9678}" type="presOf" srcId="{3AFB2C13-0233-47A5-8DA9-081A93ACE0C5}" destId="{6FC16A3F-CFAD-414A-825C-51D8C2BD9CE4}" srcOrd="0" destOrd="0" presId="urn:microsoft.com/office/officeart/2005/8/layout/hierarchy1"/>
    <dgm:cxn modelId="{D2629FAE-2D06-4805-A0FB-78E8E76D1D42}" type="presParOf" srcId="{ED4B97AD-A72D-4E06-8C74-99E7B9D6C940}" destId="{F1FBE660-6502-489D-B9B7-07EB11782BCB}" srcOrd="0" destOrd="0" presId="urn:microsoft.com/office/officeart/2005/8/layout/hierarchy1"/>
    <dgm:cxn modelId="{FD13E140-5917-400F-99B6-45717DA7CF90}" type="presParOf" srcId="{F1FBE660-6502-489D-B9B7-07EB11782BCB}" destId="{944783E0-8322-40E3-B8C3-A7A6D75BB70F}" srcOrd="0" destOrd="0" presId="urn:microsoft.com/office/officeart/2005/8/layout/hierarchy1"/>
    <dgm:cxn modelId="{736433D5-1B83-46F3-A36A-DD21289A6AD2}" type="presParOf" srcId="{944783E0-8322-40E3-B8C3-A7A6D75BB70F}" destId="{F9833D07-E69D-450D-BEAC-FA6EF9D4D42F}" srcOrd="0" destOrd="0" presId="urn:microsoft.com/office/officeart/2005/8/layout/hierarchy1"/>
    <dgm:cxn modelId="{6037715F-079E-4691-8EE2-FAC78F7AE855}" type="presParOf" srcId="{944783E0-8322-40E3-B8C3-A7A6D75BB70F}" destId="{C45C9FAF-FA7A-44C9-886F-50FB6A56CE41}" srcOrd="1" destOrd="0" presId="urn:microsoft.com/office/officeart/2005/8/layout/hierarchy1"/>
    <dgm:cxn modelId="{C6E74970-0DFF-4D1C-B5D8-3AFB3EA01238}" type="presParOf" srcId="{F1FBE660-6502-489D-B9B7-07EB11782BCB}" destId="{95515999-0687-4FB1-8032-84B51D2498D1}" srcOrd="1" destOrd="0" presId="urn:microsoft.com/office/officeart/2005/8/layout/hierarchy1"/>
    <dgm:cxn modelId="{E69C0414-1F86-482B-8C6C-35CAE7C6A2FE}" type="presParOf" srcId="{95515999-0687-4FB1-8032-84B51D2498D1}" destId="{AE167A8F-B314-4421-96DE-837E2E4B3F6E}" srcOrd="0" destOrd="0" presId="urn:microsoft.com/office/officeart/2005/8/layout/hierarchy1"/>
    <dgm:cxn modelId="{ED22A069-7551-4C01-816B-3C4DA4BF0A7E}" type="presParOf" srcId="{95515999-0687-4FB1-8032-84B51D2498D1}" destId="{C69175BA-AFE5-448F-93AE-4FD39B993105}" srcOrd="1" destOrd="0" presId="urn:microsoft.com/office/officeart/2005/8/layout/hierarchy1"/>
    <dgm:cxn modelId="{22213F33-99DF-462C-8FCE-77A5FBE8C0FF}" type="presParOf" srcId="{C69175BA-AFE5-448F-93AE-4FD39B993105}" destId="{0C90E2D8-8B1E-4F91-A370-56971D3F960E}" srcOrd="0" destOrd="0" presId="urn:microsoft.com/office/officeart/2005/8/layout/hierarchy1"/>
    <dgm:cxn modelId="{E8C92AA5-6B5C-4BBD-9955-D310DC055D40}" type="presParOf" srcId="{0C90E2D8-8B1E-4F91-A370-56971D3F960E}" destId="{8A0399C7-47D4-42E0-AA18-CC0B3B233E70}" srcOrd="0" destOrd="0" presId="urn:microsoft.com/office/officeart/2005/8/layout/hierarchy1"/>
    <dgm:cxn modelId="{28ED93C1-087E-4B48-A83B-5E4F904E7A80}" type="presParOf" srcId="{0C90E2D8-8B1E-4F91-A370-56971D3F960E}" destId="{6FC16A3F-CFAD-414A-825C-51D8C2BD9CE4}" srcOrd="1" destOrd="0" presId="urn:microsoft.com/office/officeart/2005/8/layout/hierarchy1"/>
    <dgm:cxn modelId="{D688C8E3-7432-47B6-8374-636D5AD14D10}" type="presParOf" srcId="{C69175BA-AFE5-448F-93AE-4FD39B993105}" destId="{07D0E36F-65A3-495D-803A-C12B3F1517FA}" srcOrd="1" destOrd="0" presId="urn:microsoft.com/office/officeart/2005/8/layout/hierarchy1"/>
    <dgm:cxn modelId="{47748946-63D6-464C-8F60-2DF8653BEE33}" type="presParOf" srcId="{95515999-0687-4FB1-8032-84B51D2498D1}" destId="{D692248F-7BFC-4194-A65F-494E1DFF7403}" srcOrd="2" destOrd="0" presId="urn:microsoft.com/office/officeart/2005/8/layout/hierarchy1"/>
    <dgm:cxn modelId="{3CB04BC2-CAD8-44FC-9516-9DCA99C2DD34}" type="presParOf" srcId="{95515999-0687-4FB1-8032-84B51D2498D1}" destId="{F66968FC-477F-4346-AB4E-E76F51630DE5}" srcOrd="3" destOrd="0" presId="urn:microsoft.com/office/officeart/2005/8/layout/hierarchy1"/>
    <dgm:cxn modelId="{21A77348-B61B-44F0-B478-D21A97DDDEEA}" type="presParOf" srcId="{F66968FC-477F-4346-AB4E-E76F51630DE5}" destId="{9BAD0FC9-BAD8-4AED-A869-01B35E06422B}" srcOrd="0" destOrd="0" presId="urn:microsoft.com/office/officeart/2005/8/layout/hierarchy1"/>
    <dgm:cxn modelId="{F80CEB89-94AC-4DEC-9255-F75CB4F943CD}" type="presParOf" srcId="{9BAD0FC9-BAD8-4AED-A869-01B35E06422B}" destId="{5B7A59A6-57D4-4EC1-9867-7DAA8DC42AA5}" srcOrd="0" destOrd="0" presId="urn:microsoft.com/office/officeart/2005/8/layout/hierarchy1"/>
    <dgm:cxn modelId="{FF4D8481-D3ED-41F4-955C-A1BED745228D}" type="presParOf" srcId="{9BAD0FC9-BAD8-4AED-A869-01B35E06422B}" destId="{1D3B8852-5636-4D34-A6F0-F071071E1878}" srcOrd="1" destOrd="0" presId="urn:microsoft.com/office/officeart/2005/8/layout/hierarchy1"/>
    <dgm:cxn modelId="{DC7FB842-B39A-4380-980D-877D95FFFE06}" type="presParOf" srcId="{F66968FC-477F-4346-AB4E-E76F51630DE5}" destId="{BF30E76A-2DA5-496F-9DB4-58140EF37466}" srcOrd="1" destOrd="0" presId="urn:microsoft.com/office/officeart/2005/8/layout/hierarchy1"/>
    <dgm:cxn modelId="{F662A107-DC72-4C54-9039-36EFA218F82C}" type="presParOf" srcId="{ED4B97AD-A72D-4E06-8C74-99E7B9D6C940}" destId="{07305011-E7B2-44D7-AA47-4A3F961CB584}" srcOrd="1" destOrd="0" presId="urn:microsoft.com/office/officeart/2005/8/layout/hierarchy1"/>
    <dgm:cxn modelId="{C40C5DCA-2BE2-4BB4-98AF-F1FE2774054F}" type="presParOf" srcId="{07305011-E7B2-44D7-AA47-4A3F961CB584}" destId="{2FBEC183-A89D-4430-BA74-979F43255A5A}" srcOrd="0" destOrd="0" presId="urn:microsoft.com/office/officeart/2005/8/layout/hierarchy1"/>
    <dgm:cxn modelId="{169F09F6-1FCD-4605-BB25-7744B0BF3804}" type="presParOf" srcId="{2FBEC183-A89D-4430-BA74-979F43255A5A}" destId="{6B7AF908-6007-4B6E-A6AB-5F85843BF827}" srcOrd="0" destOrd="0" presId="urn:microsoft.com/office/officeart/2005/8/layout/hierarchy1"/>
    <dgm:cxn modelId="{192B5F64-0ADE-4108-8B33-5825B888A346}" type="presParOf" srcId="{2FBEC183-A89D-4430-BA74-979F43255A5A}" destId="{3B86B94A-D0DB-4287-9226-525F46B21D41}" srcOrd="1" destOrd="0" presId="urn:microsoft.com/office/officeart/2005/8/layout/hierarchy1"/>
    <dgm:cxn modelId="{85DDACB0-D7E1-4C9D-9D37-D9454972475E}" type="presParOf" srcId="{07305011-E7B2-44D7-AA47-4A3F961CB584}" destId="{79746C3C-22F7-4724-8044-79347E996975}" srcOrd="1" destOrd="0" presId="urn:microsoft.com/office/officeart/2005/8/layout/hierarchy1"/>
    <dgm:cxn modelId="{D8BAC72E-3C3E-403D-A89E-0E7B4A53325B}" type="presParOf" srcId="{ED4B97AD-A72D-4E06-8C74-99E7B9D6C940}" destId="{3E6A9B48-A8A5-4640-9158-43918C890974}" srcOrd="2" destOrd="0" presId="urn:microsoft.com/office/officeart/2005/8/layout/hierarchy1"/>
    <dgm:cxn modelId="{1BA02CF4-89EF-4751-87CB-65F17B3596C4}" type="presParOf" srcId="{3E6A9B48-A8A5-4640-9158-43918C890974}" destId="{1791417D-C5E2-4DDD-90CE-ADD045E7376E}" srcOrd="0" destOrd="0" presId="urn:microsoft.com/office/officeart/2005/8/layout/hierarchy1"/>
    <dgm:cxn modelId="{A283E8A0-432F-4AA8-8695-2DF3ADFF1DC4}" type="presParOf" srcId="{1791417D-C5E2-4DDD-90CE-ADD045E7376E}" destId="{3A4DB4C3-C652-48E5-869C-F9B544595517}" srcOrd="0" destOrd="0" presId="urn:microsoft.com/office/officeart/2005/8/layout/hierarchy1"/>
    <dgm:cxn modelId="{5A3D435F-80D1-49AA-ACFD-047515C6C211}" type="presParOf" srcId="{1791417D-C5E2-4DDD-90CE-ADD045E7376E}" destId="{4DA19553-F973-49BA-86E8-EA477CB0E9BE}" srcOrd="1" destOrd="0" presId="urn:microsoft.com/office/officeart/2005/8/layout/hierarchy1"/>
    <dgm:cxn modelId="{7824871A-C873-4483-A490-FAEABE2D8768}" type="presParOf" srcId="{3E6A9B48-A8A5-4640-9158-43918C890974}" destId="{730AC527-D603-41F4-B015-19A43E85B3CC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92248F-7BFC-4194-A65F-494E1DFF7403}">
      <dsp:nvSpPr>
        <dsp:cNvPr id="0" name=""/>
        <dsp:cNvSpPr/>
      </dsp:nvSpPr>
      <dsp:spPr>
        <a:xfrm>
          <a:off x="3194770" y="1658470"/>
          <a:ext cx="1594726" cy="7589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7198"/>
              </a:lnTo>
              <a:lnTo>
                <a:pt x="1594726" y="517198"/>
              </a:lnTo>
              <a:lnTo>
                <a:pt x="1594726" y="758944"/>
              </a:lnTo>
            </a:path>
          </a:pathLst>
        </a:custGeom>
        <a:noFill/>
        <a:ln w="12700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167A8F-B314-4421-96DE-837E2E4B3F6E}">
      <dsp:nvSpPr>
        <dsp:cNvPr id="0" name=""/>
        <dsp:cNvSpPr/>
      </dsp:nvSpPr>
      <dsp:spPr>
        <a:xfrm>
          <a:off x="1600043" y="1658470"/>
          <a:ext cx="1594726" cy="758944"/>
        </a:xfrm>
        <a:custGeom>
          <a:avLst/>
          <a:gdLst/>
          <a:ahLst/>
          <a:cxnLst/>
          <a:rect l="0" t="0" r="0" b="0"/>
          <a:pathLst>
            <a:path>
              <a:moveTo>
                <a:pt x="1594726" y="0"/>
              </a:moveTo>
              <a:lnTo>
                <a:pt x="1594726" y="517198"/>
              </a:lnTo>
              <a:lnTo>
                <a:pt x="0" y="517198"/>
              </a:lnTo>
              <a:lnTo>
                <a:pt x="0" y="758944"/>
              </a:lnTo>
            </a:path>
          </a:pathLst>
        </a:custGeom>
        <a:noFill/>
        <a:ln w="12700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833D07-E69D-450D-BEAC-FA6EF9D4D42F}">
      <dsp:nvSpPr>
        <dsp:cNvPr id="0" name=""/>
        <dsp:cNvSpPr/>
      </dsp:nvSpPr>
      <dsp:spPr>
        <a:xfrm>
          <a:off x="1889994" y="1404"/>
          <a:ext cx="2609552" cy="1657065"/>
        </a:xfrm>
        <a:prstGeom prst="roundRect">
          <a:avLst>
            <a:gd name="adj" fmla="val 10000"/>
          </a:avLst>
        </a:prstGeom>
        <a:solidFill>
          <a:srgbClr val="FF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5C9FAF-FA7A-44C9-886F-50FB6A56CE41}">
      <dsp:nvSpPr>
        <dsp:cNvPr id="0" name=""/>
        <dsp:cNvSpPr/>
      </dsp:nvSpPr>
      <dsp:spPr>
        <a:xfrm>
          <a:off x="2179944" y="276857"/>
          <a:ext cx="2609552" cy="16570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dirty="0" smtClean="0">
              <a:latin typeface="Bahnschrift" panose="020B0502040204020203" pitchFamily="34" charset="0"/>
            </a:rPr>
            <a:t>Nástroj/prostriedok</a:t>
          </a:r>
          <a:endParaRPr lang="sk-SK" sz="2000" kern="1200" dirty="0">
            <a:latin typeface="Bahnschrift" panose="020B0502040204020203" pitchFamily="34" charset="0"/>
          </a:endParaRPr>
        </a:p>
      </dsp:txBody>
      <dsp:txXfrm>
        <a:off x="2228478" y="325391"/>
        <a:ext cx="2512484" cy="1559997"/>
      </dsp:txXfrm>
    </dsp:sp>
    <dsp:sp modelId="{8A0399C7-47D4-42E0-AA18-CC0B3B233E70}">
      <dsp:nvSpPr>
        <dsp:cNvPr id="0" name=""/>
        <dsp:cNvSpPr/>
      </dsp:nvSpPr>
      <dsp:spPr>
        <a:xfrm>
          <a:off x="295267" y="2417415"/>
          <a:ext cx="2609552" cy="1657065"/>
        </a:xfrm>
        <a:prstGeom prst="roundRect">
          <a:avLst>
            <a:gd name="adj" fmla="val 10000"/>
          </a:avLst>
        </a:prstGeom>
        <a:solidFill>
          <a:srgbClr val="FF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16A3F-CFAD-414A-825C-51D8C2BD9CE4}">
      <dsp:nvSpPr>
        <dsp:cNvPr id="0" name=""/>
        <dsp:cNvSpPr/>
      </dsp:nvSpPr>
      <dsp:spPr>
        <a:xfrm>
          <a:off x="585218" y="2692867"/>
          <a:ext cx="2609552" cy="16570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smtClean="0"/>
            <a:t>Negeneratívna AI</a:t>
          </a:r>
          <a:endParaRPr lang="sk-SK" sz="2000" kern="1200"/>
        </a:p>
      </dsp:txBody>
      <dsp:txXfrm>
        <a:off x="633752" y="2741401"/>
        <a:ext cx="2512484" cy="1559997"/>
      </dsp:txXfrm>
    </dsp:sp>
    <dsp:sp modelId="{5B7A59A6-57D4-4EC1-9867-7DAA8DC42AA5}">
      <dsp:nvSpPr>
        <dsp:cNvPr id="0" name=""/>
        <dsp:cNvSpPr/>
      </dsp:nvSpPr>
      <dsp:spPr>
        <a:xfrm>
          <a:off x="3484720" y="2417415"/>
          <a:ext cx="2609552" cy="1657065"/>
        </a:xfrm>
        <a:prstGeom prst="roundRect">
          <a:avLst>
            <a:gd name="adj" fmla="val 10000"/>
          </a:avLst>
        </a:prstGeom>
        <a:solidFill>
          <a:srgbClr val="FF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3B8852-5636-4D34-A6F0-F071071E1878}">
      <dsp:nvSpPr>
        <dsp:cNvPr id="0" name=""/>
        <dsp:cNvSpPr/>
      </dsp:nvSpPr>
      <dsp:spPr>
        <a:xfrm>
          <a:off x="3774670" y="2692867"/>
          <a:ext cx="2609552" cy="16570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dirty="0" smtClean="0"/>
            <a:t>Generatívna AI</a:t>
          </a:r>
          <a:endParaRPr lang="sk-SK" sz="2000" kern="1200" dirty="0"/>
        </a:p>
      </dsp:txBody>
      <dsp:txXfrm>
        <a:off x="3823204" y="2741401"/>
        <a:ext cx="2512484" cy="1559997"/>
      </dsp:txXfrm>
    </dsp:sp>
    <dsp:sp modelId="{6B7AF908-6007-4B6E-A6AB-5F85843BF827}">
      <dsp:nvSpPr>
        <dsp:cNvPr id="0" name=""/>
        <dsp:cNvSpPr/>
      </dsp:nvSpPr>
      <dsp:spPr>
        <a:xfrm>
          <a:off x="5079446" y="1404"/>
          <a:ext cx="2609552" cy="1657065"/>
        </a:xfrm>
        <a:prstGeom prst="roundRect">
          <a:avLst>
            <a:gd name="adj" fmla="val 10000"/>
          </a:avLst>
        </a:prstGeom>
        <a:solidFill>
          <a:srgbClr val="FF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86B94A-D0DB-4287-9226-525F46B21D41}">
      <dsp:nvSpPr>
        <dsp:cNvPr id="0" name=""/>
        <dsp:cNvSpPr/>
      </dsp:nvSpPr>
      <dsp:spPr>
        <a:xfrm>
          <a:off x="5369397" y="276857"/>
          <a:ext cx="2609552" cy="16570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dirty="0" smtClean="0">
              <a:latin typeface="Bahnschrift" panose="020B0502040204020203" pitchFamily="34" charset="0"/>
            </a:rPr>
            <a:t>Vzdelávací obsah/</a:t>
          </a:r>
          <a:r>
            <a:rPr lang="sk-SK" sz="2000" kern="1200" dirty="0" err="1" smtClean="0">
              <a:latin typeface="Bahnschrift" panose="020B0502040204020203" pitchFamily="34" charset="0"/>
            </a:rPr>
            <a:t>kurikulum</a:t>
          </a:r>
          <a:endParaRPr lang="sk-SK" sz="2000" kern="1200" dirty="0"/>
        </a:p>
      </dsp:txBody>
      <dsp:txXfrm>
        <a:off x="5417931" y="325391"/>
        <a:ext cx="2512484" cy="1559997"/>
      </dsp:txXfrm>
    </dsp:sp>
    <dsp:sp modelId="{3A4DB4C3-C652-48E5-869C-F9B544595517}">
      <dsp:nvSpPr>
        <dsp:cNvPr id="0" name=""/>
        <dsp:cNvSpPr/>
      </dsp:nvSpPr>
      <dsp:spPr>
        <a:xfrm>
          <a:off x="8268899" y="1404"/>
          <a:ext cx="2609552" cy="1657065"/>
        </a:xfrm>
        <a:prstGeom prst="roundRect">
          <a:avLst>
            <a:gd name="adj" fmla="val 10000"/>
          </a:avLst>
        </a:prstGeom>
        <a:solidFill>
          <a:srgbClr val="FF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A19553-F973-49BA-86E8-EA477CB0E9BE}">
      <dsp:nvSpPr>
        <dsp:cNvPr id="0" name=""/>
        <dsp:cNvSpPr/>
      </dsp:nvSpPr>
      <dsp:spPr>
        <a:xfrm>
          <a:off x="8558849" y="276857"/>
          <a:ext cx="2609552" cy="16570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dirty="0" smtClean="0"/>
            <a:t>Etické, legálne a sociálne aspekty využívania</a:t>
          </a:r>
          <a:endParaRPr lang="sk-SK" sz="2000" kern="1200" dirty="0"/>
        </a:p>
      </dsp:txBody>
      <dsp:txXfrm>
        <a:off x="8607383" y="325391"/>
        <a:ext cx="2512484" cy="1559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85231-8D5C-4525-A446-14193620D23A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4E044-3C72-4C9C-BA5D-FF0C2A74091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19992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https://ditchthattextbook.com/ai-tools/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4E044-3C72-4C9C-BA5D-FF0C2A740916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8539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6657-89FE-4D61-8C9B-9694487AD4C0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D77E3-8C11-4281-9539-37A27DF3B09C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9432">
            <a:off x="-2774175" y="2784398"/>
            <a:ext cx="5684520" cy="5684520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774485">
            <a:off x="9426" y="3186300"/>
            <a:ext cx="4573370" cy="7070351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6461" y="-1261158"/>
            <a:ext cx="5691077" cy="569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559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6657-89FE-4D61-8C9B-9694487AD4C0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D77E3-8C11-4281-9539-37A27DF3B0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4683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6657-89FE-4D61-8C9B-9694487AD4C0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D77E3-8C11-4281-9539-37A27DF3B0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35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6657-89FE-4D61-8C9B-9694487AD4C0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D77E3-8C11-4281-9539-37A27DF3B09C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55760">
            <a:off x="-2146936" y="2415540"/>
            <a:ext cx="5684520" cy="5684520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18638">
            <a:off x="8896349" y="-1524002"/>
            <a:ext cx="4486275" cy="4486275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-1199301"/>
            <a:ext cx="5691077" cy="569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820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6657-89FE-4D61-8C9B-9694487AD4C0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D77E3-8C11-4281-9539-37A27DF3B0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5488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6657-89FE-4D61-8C9B-9694487AD4C0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D77E3-8C11-4281-9539-37A27DF3B0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1986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6657-89FE-4D61-8C9B-9694487AD4C0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D77E3-8C11-4281-9539-37A27DF3B0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4560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6657-89FE-4D61-8C9B-9694487AD4C0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D77E3-8C11-4281-9539-37A27DF3B09C}" type="slidenum">
              <a:rPr lang="sk-SK" smtClean="0"/>
              <a:t>‹#›</a:t>
            </a:fld>
            <a:endParaRPr lang="sk-SK"/>
          </a:p>
        </p:txBody>
      </p:sp>
      <p:pic>
        <p:nvPicPr>
          <p:cNvPr id="6" name="Obrázo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55760">
            <a:off x="-2146936" y="2415540"/>
            <a:ext cx="5684520" cy="5684520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97248">
            <a:off x="9248774" y="3800473"/>
            <a:ext cx="4486275" cy="4486275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251" y="4863195"/>
            <a:ext cx="5691077" cy="569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491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6657-89FE-4D61-8C9B-9694487AD4C0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D77E3-8C11-4281-9539-37A27DF3B09C}" type="slidenum">
              <a:rPr lang="sk-SK" smtClean="0"/>
              <a:t>‹#›</a:t>
            </a:fld>
            <a:endParaRPr lang="sk-SK"/>
          </a:p>
        </p:txBody>
      </p:sp>
      <p:pic>
        <p:nvPicPr>
          <p:cNvPr id="5" name="Obrázo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55760">
            <a:off x="-2146936" y="2415540"/>
            <a:ext cx="5684520" cy="5684520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976" y="-2739084"/>
            <a:ext cx="5691077" cy="569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038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6657-89FE-4D61-8C9B-9694487AD4C0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D77E3-8C11-4281-9539-37A27DF3B0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974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6657-89FE-4D61-8C9B-9694487AD4C0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D77E3-8C11-4281-9539-37A27DF3B0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735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A6657-89FE-4D61-8C9B-9694487AD4C0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D77E3-8C11-4281-9539-37A27DF3B0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6150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39209" y="4707824"/>
            <a:ext cx="9144000" cy="1655762"/>
          </a:xfrm>
        </p:spPr>
        <p:txBody>
          <a:bodyPr/>
          <a:lstStyle/>
          <a:p>
            <a:pPr algn="r"/>
            <a:r>
              <a:rPr lang="sk-SK" dirty="0" smtClean="0"/>
              <a:t>Ing. Zuzana Tkáčová, Ing</a:t>
            </a:r>
            <a:r>
              <a:rPr lang="sk-SK" dirty="0"/>
              <a:t>.</a:t>
            </a:r>
            <a:r>
              <a:rPr lang="sk-SK" dirty="0" smtClean="0"/>
              <a:t> </a:t>
            </a:r>
            <a:r>
              <a:rPr lang="sk-SK" dirty="0" err="1" smtClean="0"/>
              <a:t>Paed</a:t>
            </a:r>
            <a:r>
              <a:rPr lang="sk-SK" dirty="0" smtClean="0"/>
              <a:t>. IGIP</a:t>
            </a:r>
          </a:p>
          <a:p>
            <a:pPr algn="r"/>
            <a:r>
              <a:rPr lang="sk-SK" dirty="0" smtClean="0"/>
              <a:t>ÚINF PF UPJŠ</a:t>
            </a:r>
            <a:endParaRPr lang="sk-SK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939209" y="2547578"/>
            <a:ext cx="927209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kumimoji="0" lang="sk-SK" altLang="sk-SK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hnschrift" panose="020B0502040204020203" pitchFamily="34" charset="0"/>
              </a:rPr>
              <a:t>AI nástroje v rukách učiteľa informatiky</a:t>
            </a:r>
            <a:br>
              <a:rPr kumimoji="0" lang="sk-SK" altLang="sk-SK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hnschrift" panose="020B0502040204020203" pitchFamily="34" charset="0"/>
              </a:rPr>
            </a:br>
            <a:r>
              <a:rPr kumimoji="0" lang="sk-SK" altLang="sk-SK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hnschrift" panose="020B0502040204020203" pitchFamily="34" charset="0"/>
              </a:rPr>
              <a:t>na strednej škole</a:t>
            </a:r>
            <a:endParaRPr kumimoji="0" lang="sk-SK" altLang="sk-SK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ahnschrift" panose="020B0502040204020203" pitchFamily="34" charset="0"/>
            </a:endParaRPr>
          </a:p>
        </p:txBody>
      </p:sp>
      <p:cxnSp>
        <p:nvCxnSpPr>
          <p:cNvPr id="7" name="Rovná spojnica 6"/>
          <p:cNvCxnSpPr/>
          <p:nvPr/>
        </p:nvCxnSpPr>
        <p:spPr>
          <a:xfrm>
            <a:off x="350874" y="4263656"/>
            <a:ext cx="10451805" cy="0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23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Bahnschrift" panose="020B0502040204020203" pitchFamily="34" charset="0"/>
              </a:rPr>
              <a:t>Benefity využívania AI nástrojov v škole</a:t>
            </a:r>
            <a:endParaRPr lang="sk-SK" dirty="0">
              <a:latin typeface="Bahnschrift" panose="020B0502040204020203" pitchFamily="34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2902688" y="1825625"/>
            <a:ext cx="8451112" cy="4351338"/>
          </a:xfrm>
        </p:spPr>
        <p:txBody>
          <a:bodyPr/>
          <a:lstStyle/>
          <a:p>
            <a:r>
              <a:rPr lang="sk-SK" dirty="0" smtClean="0">
                <a:latin typeface="Bahnschrift" panose="020B0502040204020203" pitchFamily="34" charset="0"/>
              </a:rPr>
              <a:t>Personalizácia</a:t>
            </a:r>
          </a:p>
          <a:p>
            <a:r>
              <a:rPr lang="sk-SK" dirty="0" smtClean="0">
                <a:latin typeface="Bahnschrift" panose="020B0502040204020203" pitchFamily="34" charset="0"/>
              </a:rPr>
              <a:t>Spätná väzba v reálnom čase</a:t>
            </a:r>
          </a:p>
          <a:p>
            <a:r>
              <a:rPr lang="sk-SK" dirty="0" smtClean="0">
                <a:latin typeface="Bahnschrift" panose="020B0502040204020203" pitchFamily="34" charset="0"/>
              </a:rPr>
              <a:t>Prístupnosť</a:t>
            </a:r>
          </a:p>
          <a:p>
            <a:r>
              <a:rPr lang="sk-SK" dirty="0" smtClean="0">
                <a:latin typeface="Bahnschrift" panose="020B0502040204020203" pitchFamily="34" charset="0"/>
              </a:rPr>
              <a:t>Dáta</a:t>
            </a:r>
          </a:p>
          <a:p>
            <a:r>
              <a:rPr lang="sk-SK" dirty="0" smtClean="0">
                <a:latin typeface="Bahnschrift" panose="020B0502040204020203" pitchFamily="34" charset="0"/>
              </a:rPr>
              <a:t>Automatizácia administratívnych činnosti</a:t>
            </a:r>
          </a:p>
          <a:p>
            <a:r>
              <a:rPr lang="sk-SK" dirty="0" smtClean="0">
                <a:latin typeface="Bahnschrift" panose="020B0502040204020203" pitchFamily="34" charset="0"/>
              </a:rPr>
              <a:t>Zvýšenie </a:t>
            </a:r>
            <a:r>
              <a:rPr lang="sk-SK" dirty="0" err="1" smtClean="0">
                <a:latin typeface="Bahnschrift" panose="020B0502040204020203" pitchFamily="34" charset="0"/>
              </a:rPr>
              <a:t>zapojenosti</a:t>
            </a:r>
            <a:r>
              <a:rPr lang="sk-SK" dirty="0" smtClean="0">
                <a:latin typeface="Bahnschrift" panose="020B0502040204020203" pitchFamily="34" charset="0"/>
              </a:rPr>
              <a:t> žiakov do výučby</a:t>
            </a:r>
            <a:endParaRPr lang="sk-SK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51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Bahnschrift" panose="020B0502040204020203" pitchFamily="34" charset="0"/>
              </a:rPr>
              <a:t>Priestor na ďalšie námety a diskusiu</a:t>
            </a:r>
            <a:endParaRPr lang="sk-SK" dirty="0">
              <a:latin typeface="Bahnschrift" panose="020B0502040204020203" pitchFamily="34" charset="0"/>
            </a:endParaRPr>
          </a:p>
        </p:txBody>
      </p:sp>
      <p:cxnSp>
        <p:nvCxnSpPr>
          <p:cNvPr id="5" name="Rovná spojnica 4"/>
          <p:cNvCxnSpPr/>
          <p:nvPr/>
        </p:nvCxnSpPr>
        <p:spPr>
          <a:xfrm>
            <a:off x="0" y="1605516"/>
            <a:ext cx="10313581" cy="0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343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Bahnschrift" panose="020B0502040204020203" pitchFamily="34" charset="0"/>
              </a:rPr>
              <a:t>Umelá inteligencia v škole</a:t>
            </a:r>
            <a:endParaRPr lang="sk-SK" dirty="0">
              <a:latin typeface="Bahnschrift" panose="020B0502040204020203" pitchFamily="34" charset="0"/>
            </a:endParaRPr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594035"/>
              </p:ext>
            </p:extLst>
          </p:nvPr>
        </p:nvGraphicFramePr>
        <p:xfrm>
          <a:off x="838200" y="1825625"/>
          <a:ext cx="1146367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181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32914" y="1181061"/>
            <a:ext cx="8926171" cy="5325218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Bahnschrift" panose="020B0502040204020203" pitchFamily="34" charset="0"/>
              </a:rPr>
              <a:t>Oblasti využitia AI nástrojov v škole</a:t>
            </a:r>
            <a:endParaRPr lang="sk-SK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87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Bahnschrift" panose="020B0502040204020203" pitchFamily="34" charset="0"/>
              </a:rPr>
              <a:t>Základná ponuka AI nástrojov pre učiteľa</a:t>
            </a:r>
            <a:endParaRPr lang="sk-SK" dirty="0">
              <a:latin typeface="Bahnschrift" panose="020B0502040204020203" pitchFamily="34" charset="0"/>
            </a:endParaRPr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799"/>
          <a:stretch/>
        </p:blipFill>
        <p:spPr>
          <a:xfrm>
            <a:off x="2530549" y="1382234"/>
            <a:ext cx="7854980" cy="4805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15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Bahnschrift" panose="020B0502040204020203" pitchFamily="34" charset="0"/>
              </a:rPr>
              <a:t>AI pri výučbe digitálnych kompetencií</a:t>
            </a:r>
            <a:endParaRPr lang="sk-SK" dirty="0">
              <a:latin typeface="Bahnschrift" panose="020B0502040204020203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15878" y="1825625"/>
            <a:ext cx="9237921" cy="4351338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Dátová gramotnosť, základy dátovej </a:t>
            </a:r>
            <a:r>
              <a:rPr lang="sk-SK" dirty="0" err="1" smtClean="0"/>
              <a:t>analytiky</a:t>
            </a:r>
            <a:r>
              <a:rPr lang="sk-SK" dirty="0" smtClean="0"/>
              <a:t>, vizualizácia dát a modelov (napr. </a:t>
            </a:r>
            <a:r>
              <a:rPr lang="sk-SK" dirty="0" err="1" smtClean="0"/>
              <a:t>Tableau</a:t>
            </a:r>
            <a:r>
              <a:rPr lang="sk-SK" dirty="0" smtClean="0"/>
              <a:t>, Orange)</a:t>
            </a:r>
          </a:p>
          <a:p>
            <a:r>
              <a:rPr lang="sk-SK" dirty="0" smtClean="0"/>
              <a:t>No-</a:t>
            </a:r>
            <a:r>
              <a:rPr lang="sk-SK" dirty="0" err="1" smtClean="0"/>
              <a:t>code</a:t>
            </a:r>
            <a:r>
              <a:rPr lang="sk-SK" dirty="0" smtClean="0"/>
              <a:t> systémy pre tvorbu mobilných a webových aplikácií (napr. </a:t>
            </a:r>
            <a:r>
              <a:rPr lang="sk-SK" dirty="0" err="1" smtClean="0"/>
              <a:t>Glide</a:t>
            </a:r>
            <a:r>
              <a:rPr lang="sk-SK" dirty="0" smtClean="0"/>
              <a:t>)</a:t>
            </a:r>
          </a:p>
          <a:p>
            <a:r>
              <a:rPr lang="sk-SK" dirty="0" smtClean="0"/>
              <a:t>Generovanie simulácií a virtuálnych prostredí (napr. </a:t>
            </a:r>
            <a:r>
              <a:rPr lang="sk-SK" dirty="0" err="1" smtClean="0"/>
              <a:t>WebSim</a:t>
            </a:r>
            <a:r>
              <a:rPr lang="sk-SK" dirty="0" smtClean="0"/>
              <a:t>, </a:t>
            </a:r>
            <a:r>
              <a:rPr lang="sk-SK" dirty="0" err="1" smtClean="0"/>
              <a:t>Spline</a:t>
            </a:r>
            <a:r>
              <a:rPr lang="sk-SK" dirty="0" smtClean="0"/>
              <a:t>)</a:t>
            </a:r>
          </a:p>
          <a:p>
            <a:r>
              <a:rPr lang="sk-SK" dirty="0" smtClean="0"/>
              <a:t>AI nástroje pre kybernetickú bezpečnosť (napr. rozpoznávanie </a:t>
            </a:r>
            <a:r>
              <a:rPr lang="sk-SK" dirty="0" err="1" smtClean="0"/>
              <a:t>phishingu</a:t>
            </a:r>
            <a:r>
              <a:rPr lang="sk-SK" dirty="0" smtClean="0"/>
              <a:t>, </a:t>
            </a:r>
            <a:r>
              <a:rPr lang="sk-SK" dirty="0" err="1" smtClean="0"/>
              <a:t>FaceCheckID</a:t>
            </a:r>
            <a:r>
              <a:rPr lang="sk-SK" dirty="0" smtClean="0"/>
              <a:t>)</a:t>
            </a:r>
          </a:p>
          <a:p>
            <a:r>
              <a:rPr lang="sk-SK" dirty="0" smtClean="0"/>
              <a:t>Tvorba digitálneho obsahu (napr. generovanie prezentácií, multimediálne editory s AI, generátory 3D modelov)</a:t>
            </a:r>
          </a:p>
          <a:p>
            <a:r>
              <a:rPr lang="sk-SK" dirty="0" smtClean="0"/>
              <a:t>Testovanie prístupnosti digitálneho obsahu (napr. </a:t>
            </a:r>
            <a:r>
              <a:rPr lang="sk-SK" dirty="0" err="1" smtClean="0"/>
              <a:t>Equally</a:t>
            </a:r>
            <a:r>
              <a:rPr lang="sk-SK" dirty="0"/>
              <a:t> </a:t>
            </a:r>
            <a:r>
              <a:rPr lang="sk-SK" dirty="0" smtClean="0"/>
              <a:t>AI)</a:t>
            </a:r>
          </a:p>
          <a:p>
            <a:r>
              <a:rPr lang="sk-SK" dirty="0" smtClean="0"/>
              <a:t>Práca s </a:t>
            </a:r>
            <a:r>
              <a:rPr lang="sk-SK" dirty="0" err="1" smtClean="0"/>
              <a:t>četbotmi</a:t>
            </a:r>
            <a:r>
              <a:rPr lang="sk-SK" dirty="0" smtClean="0"/>
              <a:t>, spracovanie zdrojov (napr. </a:t>
            </a:r>
            <a:r>
              <a:rPr lang="sk-SK" dirty="0" err="1" smtClean="0"/>
              <a:t>NotebookLM</a:t>
            </a:r>
            <a:r>
              <a:rPr lang="sk-SK" dirty="0" smtClean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4500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Bahnschrift" panose="020B0502040204020203" pitchFamily="34" charset="0"/>
              </a:rPr>
              <a:t>AI pri výučbe programovania</a:t>
            </a:r>
            <a:endParaRPr lang="sk-SK" dirty="0">
              <a:latin typeface="Bahnschrift" panose="020B0502040204020203" pitchFamily="34" charset="0"/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2222204" y="1825625"/>
            <a:ext cx="8357191" cy="4351338"/>
          </a:xfrm>
        </p:spPr>
        <p:txBody>
          <a:bodyPr/>
          <a:lstStyle/>
          <a:p>
            <a:r>
              <a:rPr lang="sk-SK" dirty="0" smtClean="0"/>
              <a:t>Generovanie kódu a ukážkových riešení (</a:t>
            </a:r>
            <a:r>
              <a:rPr lang="sk-SK" dirty="0" err="1" smtClean="0"/>
              <a:t>Copilot</a:t>
            </a:r>
            <a:r>
              <a:rPr lang="sk-SK" dirty="0" smtClean="0"/>
              <a:t>, </a:t>
            </a:r>
            <a:r>
              <a:rPr lang="sk-SK" dirty="0" err="1" smtClean="0"/>
              <a:t>ChatGPT</a:t>
            </a:r>
            <a:r>
              <a:rPr lang="sk-SK" dirty="0" smtClean="0"/>
              <a:t>, </a:t>
            </a:r>
            <a:r>
              <a:rPr lang="sk-SK" dirty="0" err="1" smtClean="0"/>
              <a:t>Claude</a:t>
            </a:r>
            <a:r>
              <a:rPr lang="sk-SK" dirty="0" smtClean="0"/>
              <a:t>, </a:t>
            </a:r>
            <a:r>
              <a:rPr lang="sk-SK" dirty="0" err="1" smtClean="0"/>
              <a:t>ZZZcode</a:t>
            </a:r>
            <a:r>
              <a:rPr lang="sk-SK" dirty="0" smtClean="0"/>
              <a:t>)</a:t>
            </a:r>
          </a:p>
          <a:p>
            <a:r>
              <a:rPr lang="sk-SK" dirty="0" smtClean="0"/>
              <a:t>Nástroje pre učenie programovania (</a:t>
            </a:r>
            <a:r>
              <a:rPr lang="sk-SK" dirty="0" err="1" smtClean="0"/>
              <a:t>Replit</a:t>
            </a:r>
            <a:r>
              <a:rPr lang="sk-SK" dirty="0" smtClean="0"/>
              <a:t> </a:t>
            </a:r>
            <a:r>
              <a:rPr lang="sk-SK" dirty="0" err="1" smtClean="0"/>
              <a:t>Ghostwriter</a:t>
            </a:r>
            <a:r>
              <a:rPr lang="sk-SK" dirty="0" smtClean="0"/>
              <a:t>, </a:t>
            </a:r>
            <a:r>
              <a:rPr lang="sk-SK" dirty="0" err="1" smtClean="0"/>
              <a:t>Python</a:t>
            </a:r>
            <a:r>
              <a:rPr lang="sk-SK" dirty="0" smtClean="0"/>
              <a:t> </a:t>
            </a:r>
            <a:r>
              <a:rPr lang="sk-SK" dirty="0" err="1" smtClean="0"/>
              <a:t>Tutor</a:t>
            </a:r>
            <a:r>
              <a:rPr lang="sk-SK" dirty="0" smtClean="0"/>
              <a:t>, </a:t>
            </a:r>
            <a:r>
              <a:rPr lang="sk-SK" dirty="0" err="1" smtClean="0"/>
              <a:t>ShiffBot</a:t>
            </a:r>
            <a:r>
              <a:rPr lang="sk-SK" dirty="0" smtClean="0"/>
              <a:t>)</a:t>
            </a:r>
          </a:p>
          <a:p>
            <a:r>
              <a:rPr lang="sk-SK" dirty="0" smtClean="0"/>
              <a:t>AI na hodnotenie kódu a návrh optimalizácií (napr. AI </a:t>
            </a:r>
            <a:r>
              <a:rPr lang="sk-SK" dirty="0" err="1" smtClean="0"/>
              <a:t>Code</a:t>
            </a:r>
            <a:r>
              <a:rPr lang="sk-SK" dirty="0" smtClean="0"/>
              <a:t> Mentor)</a:t>
            </a:r>
          </a:p>
          <a:p>
            <a:r>
              <a:rPr lang="sk-SK" dirty="0" smtClean="0"/>
              <a:t>Podpora pri príprave úloh a projektov (napr. </a:t>
            </a:r>
            <a:r>
              <a:rPr lang="sk-SK" dirty="0" err="1" smtClean="0"/>
              <a:t>FigJam</a:t>
            </a:r>
            <a:r>
              <a:rPr lang="sk-SK" dirty="0" smtClean="0"/>
              <a:t> AI)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3024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Bahnschrift" panose="020B0502040204020203" pitchFamily="34" charset="0"/>
              </a:rPr>
              <a:t>AI ako obsahová súčasť </a:t>
            </a:r>
            <a:r>
              <a:rPr lang="sk-SK" dirty="0" err="1" smtClean="0">
                <a:latin typeface="Bahnschrift" panose="020B0502040204020203" pitchFamily="34" charset="0"/>
              </a:rPr>
              <a:t>kurikula</a:t>
            </a:r>
            <a:endParaRPr lang="sk-SK" dirty="0">
              <a:latin typeface="Bahnschrift" panose="020B0502040204020203" pitchFamily="34" charset="0"/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2222204" y="1825625"/>
            <a:ext cx="8357191" cy="4351338"/>
          </a:xfrm>
        </p:spPr>
        <p:txBody>
          <a:bodyPr>
            <a:normAutofit lnSpcReduction="10000"/>
          </a:bodyPr>
          <a:lstStyle/>
          <a:p>
            <a:r>
              <a:rPr lang="sk-SK" dirty="0" err="1" smtClean="0"/>
              <a:t>Quick</a:t>
            </a:r>
            <a:r>
              <a:rPr lang="sk-SK" dirty="0" smtClean="0"/>
              <a:t> </a:t>
            </a:r>
            <a:r>
              <a:rPr lang="sk-SK" dirty="0" err="1" smtClean="0"/>
              <a:t>Draw</a:t>
            </a:r>
            <a:endParaRPr lang="sk-SK" dirty="0" smtClean="0"/>
          </a:p>
          <a:p>
            <a:r>
              <a:rPr lang="sk-SK" dirty="0" err="1" smtClean="0"/>
              <a:t>Teachable</a:t>
            </a:r>
            <a:r>
              <a:rPr lang="sk-SK" dirty="0" smtClean="0"/>
              <a:t> </a:t>
            </a:r>
            <a:r>
              <a:rPr lang="sk-SK" dirty="0" err="1" smtClean="0"/>
              <a:t>Machine</a:t>
            </a:r>
            <a:endParaRPr lang="sk-SK" dirty="0" smtClean="0"/>
          </a:p>
          <a:p>
            <a:r>
              <a:rPr lang="sk-SK" dirty="0" err="1" smtClean="0"/>
              <a:t>Scratch</a:t>
            </a:r>
            <a:r>
              <a:rPr lang="sk-SK" dirty="0" smtClean="0"/>
              <a:t>, </a:t>
            </a:r>
            <a:r>
              <a:rPr lang="sk-SK" dirty="0" err="1" smtClean="0"/>
              <a:t>Pictoblox</a:t>
            </a:r>
            <a:endParaRPr lang="sk-SK" dirty="0" smtClean="0"/>
          </a:p>
          <a:p>
            <a:r>
              <a:rPr lang="sk-SK" dirty="0" err="1" smtClean="0"/>
              <a:t>Machine</a:t>
            </a:r>
            <a:r>
              <a:rPr lang="sk-SK" dirty="0" smtClean="0"/>
              <a:t> </a:t>
            </a:r>
            <a:r>
              <a:rPr lang="sk-SK" dirty="0" err="1" smtClean="0"/>
              <a:t>Learning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Kids</a:t>
            </a:r>
            <a:endParaRPr lang="sk-SK" dirty="0" smtClean="0"/>
          </a:p>
          <a:p>
            <a:r>
              <a:rPr lang="sk-SK" dirty="0" smtClean="0"/>
              <a:t>Code.org  (AI </a:t>
            </a:r>
            <a:r>
              <a:rPr lang="sk-SK" dirty="0" err="1" smtClean="0"/>
              <a:t>kurikulá</a:t>
            </a:r>
            <a:r>
              <a:rPr lang="sk-SK" dirty="0" smtClean="0"/>
              <a:t>, AI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Oceans</a:t>
            </a:r>
            <a:r>
              <a:rPr lang="sk-SK" smtClean="0"/>
              <a:t>, AI </a:t>
            </a:r>
            <a:r>
              <a:rPr lang="sk-SK" dirty="0" err="1" smtClean="0"/>
              <a:t>Lab</a:t>
            </a:r>
            <a:r>
              <a:rPr lang="sk-SK" dirty="0" smtClean="0"/>
              <a:t>, AI Chat </a:t>
            </a:r>
            <a:r>
              <a:rPr lang="sk-SK" dirty="0" err="1" smtClean="0"/>
              <a:t>Lab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Explainable</a:t>
            </a:r>
            <a:r>
              <a:rPr lang="sk-SK" dirty="0" smtClean="0"/>
              <a:t> AI</a:t>
            </a:r>
          </a:p>
          <a:p>
            <a:r>
              <a:rPr lang="sk-SK" dirty="0" err="1" smtClean="0"/>
              <a:t>Vizualizátory</a:t>
            </a:r>
            <a:r>
              <a:rPr lang="sk-SK" dirty="0" smtClean="0"/>
              <a:t> NN (napr. </a:t>
            </a:r>
            <a:r>
              <a:rPr lang="sk-SK" dirty="0" err="1" smtClean="0"/>
              <a:t>Neural</a:t>
            </a:r>
            <a:r>
              <a:rPr lang="sk-SK" dirty="0" smtClean="0"/>
              <a:t> </a:t>
            </a:r>
            <a:r>
              <a:rPr lang="sk-SK" dirty="0" err="1" smtClean="0"/>
              <a:t>Network</a:t>
            </a:r>
            <a:r>
              <a:rPr lang="sk-SK" dirty="0" smtClean="0"/>
              <a:t> </a:t>
            </a:r>
            <a:r>
              <a:rPr lang="sk-SK" dirty="0" err="1" smtClean="0"/>
              <a:t>Playground</a:t>
            </a:r>
            <a:r>
              <a:rPr lang="sk-SK" dirty="0" smtClean="0"/>
              <a:t>)*</a:t>
            </a:r>
          </a:p>
          <a:p>
            <a:r>
              <a:rPr lang="sk-SK" dirty="0" err="1" smtClean="0"/>
              <a:t>Moral</a:t>
            </a:r>
            <a:r>
              <a:rPr lang="sk-SK" dirty="0" smtClean="0"/>
              <a:t> </a:t>
            </a:r>
            <a:r>
              <a:rPr lang="sk-SK" dirty="0" err="1" smtClean="0"/>
              <a:t>Machine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34105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AI na podporu vzdelávacieho obsahu/procesu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Generovanie výučbových materiálov na mieru (napr. </a:t>
            </a:r>
            <a:r>
              <a:rPr lang="sk-SK" dirty="0" err="1" smtClean="0"/>
              <a:t>Diffit</a:t>
            </a:r>
            <a:r>
              <a:rPr lang="sk-SK" dirty="0" smtClean="0"/>
              <a:t>, </a:t>
            </a:r>
            <a:r>
              <a:rPr lang="sk-SK" dirty="0" err="1" smtClean="0"/>
              <a:t>Magicschool</a:t>
            </a:r>
            <a:r>
              <a:rPr lang="sk-SK" dirty="0" smtClean="0"/>
              <a:t>).</a:t>
            </a:r>
            <a:endParaRPr lang="sk-SK" dirty="0" smtClean="0"/>
          </a:p>
          <a:p>
            <a:r>
              <a:rPr lang="sk-SK" dirty="0" smtClean="0"/>
              <a:t>Tvorba (</a:t>
            </a:r>
            <a:r>
              <a:rPr lang="sk-SK" dirty="0" err="1" smtClean="0"/>
              <a:t>personalizovaných</a:t>
            </a:r>
            <a:r>
              <a:rPr lang="sk-SK" dirty="0" smtClean="0"/>
              <a:t>) kurzov pre študentov (napr. </a:t>
            </a:r>
            <a:r>
              <a:rPr lang="sk-SK" dirty="0" err="1" smtClean="0"/>
              <a:t>Nolej</a:t>
            </a:r>
            <a:r>
              <a:rPr lang="sk-SK" dirty="0" smtClean="0"/>
              <a:t>).</a:t>
            </a:r>
          </a:p>
          <a:p>
            <a:r>
              <a:rPr lang="sk-SK" dirty="0" smtClean="0"/>
              <a:t>Nástroje na (</a:t>
            </a:r>
            <a:r>
              <a:rPr lang="sk-SK" dirty="0" err="1" smtClean="0"/>
              <a:t>formatívne</a:t>
            </a:r>
            <a:r>
              <a:rPr lang="sk-SK" dirty="0" smtClean="0"/>
              <a:t>) hodnotenie (napr. </a:t>
            </a:r>
            <a:r>
              <a:rPr lang="sk-SK" dirty="0" err="1" smtClean="0"/>
              <a:t>Formative</a:t>
            </a:r>
            <a:r>
              <a:rPr lang="sk-SK" dirty="0" smtClean="0"/>
              <a:t>, </a:t>
            </a:r>
            <a:r>
              <a:rPr lang="sk-SK" dirty="0" err="1" smtClean="0"/>
              <a:t>Quizziz</a:t>
            </a:r>
            <a:r>
              <a:rPr lang="sk-SK" dirty="0" smtClean="0"/>
              <a:t>).</a:t>
            </a:r>
          </a:p>
          <a:p>
            <a:r>
              <a:rPr lang="sk-SK" dirty="0" smtClean="0"/>
              <a:t>Adaptívne učenie a spätná väzba (napr. </a:t>
            </a:r>
            <a:r>
              <a:rPr lang="sk-SK" dirty="0" err="1" smtClean="0"/>
              <a:t>Khanmigo</a:t>
            </a:r>
            <a:r>
              <a:rPr lang="sk-SK" dirty="0" smtClean="0"/>
              <a:t>, </a:t>
            </a:r>
            <a:r>
              <a:rPr lang="sk-SK" dirty="0" err="1" smtClean="0"/>
              <a:t>Snorkl</a:t>
            </a:r>
            <a:r>
              <a:rPr lang="sk-SK" dirty="0" smtClean="0"/>
              <a:t>, </a:t>
            </a:r>
            <a:r>
              <a:rPr lang="sk-SK" dirty="0" err="1" smtClean="0"/>
              <a:t>Class</a:t>
            </a:r>
            <a:r>
              <a:rPr lang="sk-SK" dirty="0" smtClean="0"/>
              <a:t> </a:t>
            </a:r>
            <a:r>
              <a:rPr lang="sk-SK" dirty="0" err="1" smtClean="0"/>
              <a:t>Companion</a:t>
            </a:r>
            <a:r>
              <a:rPr lang="sk-SK" dirty="0" smtClean="0"/>
              <a:t>).</a:t>
            </a:r>
          </a:p>
          <a:p>
            <a:r>
              <a:rPr lang="sk-SK" dirty="0" err="1" smtClean="0"/>
              <a:t>Gamifikácia</a:t>
            </a:r>
            <a:r>
              <a:rPr lang="sk-SK" dirty="0" smtClean="0"/>
              <a:t> a AI v edukačných hrách (napr. </a:t>
            </a:r>
            <a:r>
              <a:rPr lang="sk-SK" dirty="0" err="1" smtClean="0"/>
              <a:t>Gamizign</a:t>
            </a:r>
            <a:r>
              <a:rPr lang="sk-SK" dirty="0" smtClean="0"/>
              <a:t>)</a:t>
            </a:r>
          </a:p>
          <a:p>
            <a:r>
              <a:rPr lang="sk-SK" dirty="0" smtClean="0"/>
              <a:t>AI nástroje na rozvoj soft </a:t>
            </a:r>
            <a:r>
              <a:rPr lang="sk-SK" dirty="0" err="1" smtClean="0"/>
              <a:t>skills</a:t>
            </a:r>
            <a:r>
              <a:rPr lang="sk-SK" dirty="0" smtClean="0"/>
              <a:t> (napr. Speaker Coach, </a:t>
            </a:r>
            <a:r>
              <a:rPr lang="sk-SK" dirty="0" err="1" smtClean="0"/>
              <a:t>MirrorTalk</a:t>
            </a:r>
            <a:r>
              <a:rPr lang="sk-SK" dirty="0" smtClean="0"/>
              <a:t>, </a:t>
            </a:r>
            <a:r>
              <a:rPr lang="sk-SK" dirty="0" err="1" smtClean="0"/>
              <a:t>Parlay</a:t>
            </a:r>
            <a:r>
              <a:rPr lang="sk-SK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3986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Bahnschrift" panose="020B0502040204020203" pitchFamily="34" charset="0"/>
              </a:rPr>
              <a:t>AI na podporu profesijného rozvoja</a:t>
            </a:r>
            <a:endParaRPr lang="sk-SK" dirty="0">
              <a:latin typeface="Bahnschrift" panose="020B0502040204020203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AI mentor/coach pre učiteľov</a:t>
            </a:r>
          </a:p>
          <a:p>
            <a:pPr lvl="1"/>
            <a:r>
              <a:rPr lang="sk-SK" dirty="0" err="1" smtClean="0"/>
              <a:t>Edthena</a:t>
            </a:r>
            <a:endParaRPr lang="sk-SK" dirty="0" smtClean="0"/>
          </a:p>
          <a:p>
            <a:pPr lvl="1"/>
            <a:r>
              <a:rPr lang="sk-SK" dirty="0" err="1" smtClean="0"/>
              <a:t>TeachFX</a:t>
            </a:r>
            <a:endParaRPr lang="sk-SK" dirty="0" smtClean="0"/>
          </a:p>
          <a:p>
            <a:pPr lvl="1"/>
            <a:r>
              <a:rPr lang="sk-SK" dirty="0" err="1" smtClean="0"/>
              <a:t>AutoClassMate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2023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380</Words>
  <Application>Microsoft Office PowerPoint</Application>
  <PresentationFormat>Širokouhlá</PresentationFormat>
  <Paragraphs>55</Paragraphs>
  <Slides>11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6" baseType="lpstr">
      <vt:lpstr>Arial</vt:lpstr>
      <vt:lpstr>Bahnschrift</vt:lpstr>
      <vt:lpstr>Calibri</vt:lpstr>
      <vt:lpstr>Calibri Light</vt:lpstr>
      <vt:lpstr>Motív Office</vt:lpstr>
      <vt:lpstr>AI nástroje v rukách učiteľa informatiky na strednej škole</vt:lpstr>
      <vt:lpstr>Umelá inteligencia v škole</vt:lpstr>
      <vt:lpstr>Oblasti využitia AI nástrojov v škole</vt:lpstr>
      <vt:lpstr>Základná ponuka AI nástrojov pre učiteľa</vt:lpstr>
      <vt:lpstr>AI pri výučbe digitálnych kompetencií</vt:lpstr>
      <vt:lpstr>AI pri výučbe programovania</vt:lpstr>
      <vt:lpstr>AI ako obsahová súčasť kurikula</vt:lpstr>
      <vt:lpstr>AI na podporu vzdelávacieho obsahu/procesu</vt:lpstr>
      <vt:lpstr>AI na podporu profesijného rozvoja</vt:lpstr>
      <vt:lpstr>Benefity využívania AI nástrojov v škole</vt:lpstr>
      <vt:lpstr>Priestor na ďalšie námety a diskusiu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 nástroje v rukách učiteľa informatiky na strednej škole</dc:title>
  <dc:creator>Konto Microsoft</dc:creator>
  <cp:lastModifiedBy>Konto Microsoft</cp:lastModifiedBy>
  <cp:revision>32</cp:revision>
  <dcterms:created xsi:type="dcterms:W3CDTF">2024-11-27T08:15:15Z</dcterms:created>
  <dcterms:modified xsi:type="dcterms:W3CDTF">2024-11-27T12:30:26Z</dcterms:modified>
</cp:coreProperties>
</file>