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8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9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5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F8E3BE-CC76-4AC4-9698-72AD17543C5F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DE608BC-B9E7-4534-9ECF-D80C7A175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nesdoc.unesco.org/ark:/48223/pf0000391105/PDF/391105eng.pdf.multi.nameddest=1179_24_AI%20students%20E.indd%3A.26558%3A169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esdoc.unesco.org/ark:/48223/pf0000391104/PDF/391104eng.pdf.mult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3368" cy="24133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 smtClean="0">
                <a:latin typeface="Century Gothic" panose="020B0502020202020204" pitchFamily="34" charset="0"/>
              </a:rPr>
              <a:t>AI </a:t>
            </a:r>
            <a:r>
              <a:rPr lang="en-US" sz="5400" dirty="0" err="1" smtClean="0">
                <a:latin typeface="Century Gothic" panose="020B0502020202020204" pitchFamily="34" charset="0"/>
              </a:rPr>
              <a:t>kompetenčný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rámec</a:t>
            </a:r>
            <a:r>
              <a:rPr lang="en-US" sz="5400" dirty="0" smtClean="0">
                <a:latin typeface="Century Gothic" panose="020B0502020202020204" pitchFamily="34" charset="0"/>
              </a:rPr>
              <a:t> pre </a:t>
            </a:r>
            <a:r>
              <a:rPr lang="en-US" sz="5400" b="1" dirty="0" err="1" smtClean="0">
                <a:latin typeface="Century Gothic" panose="020B0502020202020204" pitchFamily="34" charset="0"/>
              </a:rPr>
              <a:t>učiteľov</a:t>
            </a:r>
            <a:r>
              <a:rPr lang="en-US" sz="5400" dirty="0" smtClean="0">
                <a:latin typeface="Century Gothic" panose="020B0502020202020204" pitchFamily="34" charset="0"/>
              </a:rPr>
              <a:t> a </a:t>
            </a:r>
            <a:r>
              <a:rPr lang="en-US" sz="5400" b="1" dirty="0" err="1" smtClean="0">
                <a:latin typeface="Century Gothic" panose="020B0502020202020204" pitchFamily="34" charset="0"/>
              </a:rPr>
              <a:t>študentov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52538"/>
            <a:ext cx="9144000" cy="64497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2024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File:UNESCO logo.png - Wikim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8" y="4032342"/>
            <a:ext cx="3042006" cy="6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študentov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3)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Techniky</a:t>
            </a:r>
            <a:r>
              <a:rPr lang="en-US" sz="2000" b="1" dirty="0" smtClean="0">
                <a:latin typeface="Century Gothic" panose="020B0502020202020204" pitchFamily="34" charset="0"/>
              </a:rPr>
              <a:t> a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aplikácie</a:t>
            </a:r>
            <a:r>
              <a:rPr lang="en-US" sz="2000" b="1" dirty="0" smtClean="0">
                <a:latin typeface="Century Gothic" panose="020B0502020202020204" pitchFamily="34" charset="0"/>
              </a:rPr>
              <a:t> AI </a:t>
            </a:r>
            <a:r>
              <a:rPr lang="en-US" sz="2000" i="1" dirty="0" smtClean="0">
                <a:latin typeface="Century Gothic" panose="020B0502020202020204" pitchFamily="34" charset="0"/>
              </a:rPr>
              <a:t>/ AI techniques and applications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konceptuálne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znalosti</a:t>
            </a:r>
            <a:r>
              <a:rPr lang="en-US" sz="2000" dirty="0" smtClean="0">
                <a:latin typeface="Century Gothic" panose="020B0502020202020204" pitchFamily="34" charset="0"/>
              </a:rPr>
              <a:t> o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praktické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zručnosti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používania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vyvíjania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nástrojov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dáta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algoritmy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programovanie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4)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Návrh</a:t>
            </a:r>
            <a:r>
              <a:rPr lang="en-US" sz="2000" b="1" dirty="0" smtClean="0">
                <a:latin typeface="Century Gothic" panose="020B0502020202020204" pitchFamily="34" charset="0"/>
              </a:rPr>
              <a:t> AI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systémov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</a:rPr>
              <a:t>/ </a:t>
            </a:r>
            <a:r>
              <a:rPr lang="en-US" sz="2000" i="1" dirty="0" smtClean="0">
                <a:latin typeface="Century Gothic" panose="020B0502020202020204" pitchFamily="34" charset="0"/>
              </a:rPr>
              <a:t>AI system design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definovanie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problémov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návrh</a:t>
            </a:r>
            <a:r>
              <a:rPr lang="en-US" sz="2000" dirty="0" smtClean="0">
                <a:latin typeface="Century Gothic" panose="020B0502020202020204" pitchFamily="34" charset="0"/>
              </a:rPr>
              <a:t> + </a:t>
            </a:r>
            <a:r>
              <a:rPr lang="en-US" sz="2000" dirty="0" err="1" smtClean="0">
                <a:latin typeface="Century Gothic" panose="020B0502020202020204" pitchFamily="34" charset="0"/>
              </a:rPr>
              <a:t>budovanie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architektúry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trénovanie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testovanie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optimalizácia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systémov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študentov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7" y="3769895"/>
            <a:ext cx="3397822" cy="285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entury Gothic" panose="020B0502020202020204" pitchFamily="34" charset="0"/>
              </a:rPr>
              <a:t>Kompetencie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ciele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metódy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prostredie</a:t>
            </a:r>
            <a:r>
              <a:rPr lang="en-US" sz="2000" dirty="0" smtClean="0">
                <a:latin typeface="Century Gothic" panose="020B0502020202020204" pitchFamily="34" charset="0"/>
              </a:rPr>
              <a:t>: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  <a:hlinkClick r:id="rId2"/>
              </a:rPr>
              <a:t>https://unesdoc.unesco.org/ark:/</a:t>
            </a:r>
            <a:r>
              <a:rPr lang="en-US" sz="2000" dirty="0" smtClean="0">
                <a:latin typeface="Century Gothic" panose="020B0502020202020204" pitchFamily="34" charset="0"/>
                <a:hlinkClick r:id="rId2"/>
              </a:rPr>
              <a:t>48223/pf0000391105/PDF/391105eng.pdf.multi.nameddest=1179_24_AI%20students%20E.indd%3A.26558%3A1690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- </a:t>
            </a:r>
            <a:r>
              <a:rPr lang="en-US" sz="2000" dirty="0" err="1">
                <a:latin typeface="Century Gothic" panose="020B0502020202020204" pitchFamily="34" charset="0"/>
              </a:rPr>
              <a:t>kapitola</a:t>
            </a:r>
            <a:r>
              <a:rPr lang="en-US" sz="2000" dirty="0">
                <a:latin typeface="Century Gothic" panose="020B0502020202020204" pitchFamily="34" charset="0"/>
              </a:rPr>
              <a:t> 4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24740" t="20097" r="24518" b="15653"/>
          <a:stretch/>
        </p:blipFill>
        <p:spPr>
          <a:xfrm>
            <a:off x="4074478" y="1785257"/>
            <a:ext cx="7860849" cy="55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903368" cy="44121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dirty="0" err="1" smtClean="0">
                <a:latin typeface="Century Gothic" panose="020B0502020202020204" pitchFamily="34" charset="0"/>
              </a:rPr>
              <a:t>Ďakujem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za</a:t>
            </a:r>
            <a:r>
              <a:rPr lang="en-US" sz="5400" dirty="0" smtClean="0">
                <a:latin typeface="Century Gothic" panose="020B0502020202020204" pitchFamily="34" charset="0"/>
              </a:rPr>
              <a:t> </a:t>
            </a:r>
            <a:r>
              <a:rPr lang="en-US" sz="5400" dirty="0" err="1" smtClean="0">
                <a:latin typeface="Century Gothic" panose="020B0502020202020204" pitchFamily="34" charset="0"/>
              </a:rPr>
              <a:t>pozornosť</a:t>
            </a:r>
            <a:endParaRPr lang="en-US" sz="5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 smtClean="0">
                <a:latin typeface="Century Gothic" panose="020B0502020202020204" pitchFamily="34" charset="0"/>
              </a:rPr>
              <a:t>kompetenčný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rámec</a:t>
            </a:r>
            <a:r>
              <a:rPr lang="en-US" sz="4000" dirty="0" smtClean="0">
                <a:latin typeface="Century Gothic" panose="020B0502020202020204" pitchFamily="34" charset="0"/>
              </a:rPr>
              <a:t> pre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učiteľov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55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sk-SK" sz="2000" dirty="0" smtClean="0">
                <a:latin typeface="Century Gothic" panose="020B0502020202020204" pitchFamily="34" charset="0"/>
              </a:rPr>
              <a:t>poznatky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sk-SK" sz="2000" dirty="0" smtClean="0">
                <a:latin typeface="Century Gothic" panose="020B0502020202020204" pitchFamily="34" charset="0"/>
              </a:rPr>
              <a:t>zručnosti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a </a:t>
            </a:r>
            <a:r>
              <a:rPr lang="en-US" sz="2000" dirty="0" err="1" smtClean="0">
                <a:latin typeface="Century Gothic" panose="020B0502020202020204" pitchFamily="34" charset="0"/>
              </a:rPr>
              <a:t>hodnoty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ktoré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by </a:t>
            </a:r>
            <a:r>
              <a:rPr lang="en-US" sz="2000" dirty="0" err="1" smtClean="0">
                <a:latin typeface="Century Gothic" panose="020B0502020202020204" pitchFamily="34" charset="0"/>
              </a:rPr>
              <a:t>si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mali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učitelia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osvojiť</a:t>
            </a:r>
            <a:r>
              <a:rPr lang="en-US" sz="2000" dirty="0">
                <a:latin typeface="Century Gothic" panose="020B0502020202020204" pitchFamily="34" charset="0"/>
              </a:rPr>
              <a:t> v </a:t>
            </a:r>
            <a:r>
              <a:rPr lang="en-US" sz="2000" dirty="0" err="1" smtClean="0">
                <a:latin typeface="Century Gothic" panose="020B0502020202020204" pitchFamily="34" charset="0"/>
              </a:rPr>
              <a:t>ére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</a:p>
          <a:p>
            <a:pPr marL="0" indent="0"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15 </a:t>
            </a:r>
            <a:r>
              <a:rPr lang="en-US" sz="2000" b="1" dirty="0" err="1">
                <a:latin typeface="Century Gothic" panose="020B0502020202020204" pitchFamily="34" charset="0"/>
              </a:rPr>
              <a:t>kompetencií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rozdelených</a:t>
            </a:r>
            <a:r>
              <a:rPr lang="en-US" sz="2000" b="1" dirty="0">
                <a:latin typeface="Century Gothic" panose="020B0502020202020204" pitchFamily="34" charset="0"/>
              </a:rPr>
              <a:t> do </a:t>
            </a:r>
            <a:r>
              <a:rPr lang="en-US" sz="2000" b="1" dirty="0" smtClean="0">
                <a:latin typeface="Century Gothic" panose="020B0502020202020204" pitchFamily="34" charset="0"/>
              </a:rPr>
              <a:t>5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oblastí</a:t>
            </a:r>
            <a:r>
              <a:rPr 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 lvl="2" indent="-342900">
              <a:buFont typeface="+mj-lt"/>
              <a:buAutoNum type="arabicParenR"/>
            </a:pPr>
            <a:r>
              <a:rPr lang="en-US" dirty="0" err="1">
                <a:latin typeface="Century Gothic" panose="020B0502020202020204" pitchFamily="34" charset="0"/>
              </a:rPr>
              <a:t>M</a:t>
            </a:r>
            <a:r>
              <a:rPr lang="en-US" i="1" dirty="0" err="1" smtClean="0">
                <a:latin typeface="Century Gothic" panose="020B0502020202020204" pitchFamily="34" charset="0"/>
              </a:rPr>
              <a:t>yslenie</a:t>
            </a:r>
            <a:r>
              <a:rPr lang="en-US" i="1" dirty="0" smtClean="0">
                <a:latin typeface="Century Gothic" panose="020B0502020202020204" pitchFamily="34" charset="0"/>
              </a:rPr>
              <a:t> </a:t>
            </a:r>
            <a:r>
              <a:rPr lang="en-US" i="1" dirty="0" err="1" smtClean="0">
                <a:latin typeface="Century Gothic" panose="020B0502020202020204" pitchFamily="34" charset="0"/>
              </a:rPr>
              <a:t>orientované</a:t>
            </a:r>
            <a:r>
              <a:rPr lang="en-US" i="1" dirty="0" smtClean="0">
                <a:latin typeface="Century Gothic" panose="020B0502020202020204" pitchFamily="34" charset="0"/>
              </a:rPr>
              <a:t> </a:t>
            </a:r>
            <a:r>
              <a:rPr lang="en-US" i="1" dirty="0" err="1" smtClean="0">
                <a:latin typeface="Century Gothic" panose="020B0502020202020204" pitchFamily="34" charset="0"/>
              </a:rPr>
              <a:t>na</a:t>
            </a:r>
            <a:r>
              <a:rPr lang="en-US" i="1" dirty="0" smtClean="0">
                <a:latin typeface="Century Gothic" panose="020B0502020202020204" pitchFamily="34" charset="0"/>
              </a:rPr>
              <a:t> </a:t>
            </a:r>
            <a:r>
              <a:rPr lang="en-US" i="1" dirty="0" err="1" smtClean="0">
                <a:latin typeface="Century Gothic" panose="020B0502020202020204" pitchFamily="34" charset="0"/>
              </a:rPr>
              <a:t>človeka</a:t>
            </a:r>
            <a:endParaRPr lang="en-US" i="1" dirty="0" smtClean="0">
              <a:latin typeface="Century Gothic" panose="020B0502020202020204" pitchFamily="34" charset="0"/>
            </a:endParaRPr>
          </a:p>
          <a:p>
            <a:pPr lvl="2" indent="-342900">
              <a:buFont typeface="+mj-lt"/>
              <a:buAutoNum type="arabicParenR"/>
            </a:pPr>
            <a:r>
              <a:rPr lang="en-US" i="1" dirty="0" err="1" smtClean="0">
                <a:latin typeface="Century Gothic" panose="020B0502020202020204" pitchFamily="34" charset="0"/>
              </a:rPr>
              <a:t>Etika</a:t>
            </a:r>
            <a:r>
              <a:rPr lang="en-US" i="1" dirty="0" smtClean="0">
                <a:latin typeface="Century Gothic" panose="020B0502020202020204" pitchFamily="34" charset="0"/>
              </a:rPr>
              <a:t> AI</a:t>
            </a:r>
          </a:p>
          <a:p>
            <a:pPr lvl="2" indent="-342900">
              <a:buFont typeface="+mj-lt"/>
              <a:buAutoNum type="arabicParenR"/>
            </a:pPr>
            <a:r>
              <a:rPr lang="en-US" i="1" dirty="0" err="1" smtClean="0">
                <a:latin typeface="Century Gothic" panose="020B0502020202020204" pitchFamily="34" charset="0"/>
              </a:rPr>
              <a:t>Základy</a:t>
            </a:r>
            <a:r>
              <a:rPr lang="en-US" i="1" dirty="0" smtClean="0">
                <a:latin typeface="Century Gothic" panose="020B0502020202020204" pitchFamily="34" charset="0"/>
              </a:rPr>
              <a:t> </a:t>
            </a:r>
            <a:r>
              <a:rPr lang="en-US" i="1" dirty="0">
                <a:latin typeface="Century Gothic" panose="020B0502020202020204" pitchFamily="34" charset="0"/>
              </a:rPr>
              <a:t>a </a:t>
            </a:r>
            <a:r>
              <a:rPr lang="en-US" i="1" dirty="0" err="1">
                <a:latin typeface="Century Gothic" panose="020B0502020202020204" pitchFamily="34" charset="0"/>
              </a:rPr>
              <a:t>aplikácie</a:t>
            </a:r>
            <a:r>
              <a:rPr lang="en-US" i="1" dirty="0">
                <a:latin typeface="Century Gothic" panose="020B0502020202020204" pitchFamily="34" charset="0"/>
              </a:rPr>
              <a:t> </a:t>
            </a:r>
            <a:r>
              <a:rPr lang="en-US" i="1" dirty="0" smtClean="0">
                <a:latin typeface="Century Gothic" panose="020B0502020202020204" pitchFamily="34" charset="0"/>
              </a:rPr>
              <a:t>AI</a:t>
            </a:r>
          </a:p>
          <a:p>
            <a:pPr lvl="2" indent="-342900">
              <a:buFont typeface="+mj-lt"/>
              <a:buAutoNum type="arabicParenR"/>
            </a:pPr>
            <a:r>
              <a:rPr lang="en-US" i="1" dirty="0" err="1" smtClean="0">
                <a:latin typeface="Century Gothic" panose="020B0502020202020204" pitchFamily="34" charset="0"/>
              </a:rPr>
              <a:t>Pedagogika</a:t>
            </a:r>
            <a:r>
              <a:rPr lang="en-US" i="1" dirty="0" smtClean="0">
                <a:latin typeface="Century Gothic" panose="020B0502020202020204" pitchFamily="34" charset="0"/>
              </a:rPr>
              <a:t> AI</a:t>
            </a:r>
          </a:p>
          <a:p>
            <a:pPr lvl="2" indent="-342900">
              <a:buFont typeface="+mj-lt"/>
              <a:buAutoNum type="arabicParenR"/>
            </a:pPr>
            <a:r>
              <a:rPr lang="en-US" i="1" dirty="0" smtClean="0">
                <a:latin typeface="Century Gothic" panose="020B0502020202020204" pitchFamily="34" charset="0"/>
              </a:rPr>
              <a:t>AI </a:t>
            </a:r>
            <a:r>
              <a:rPr lang="en-US" i="1" dirty="0">
                <a:latin typeface="Century Gothic" panose="020B0502020202020204" pitchFamily="34" charset="0"/>
              </a:rPr>
              <a:t>pre </a:t>
            </a:r>
            <a:r>
              <a:rPr lang="en-US" i="1" dirty="0" err="1" smtClean="0">
                <a:latin typeface="Century Gothic" panose="020B0502020202020204" pitchFamily="34" charset="0"/>
              </a:rPr>
              <a:t>profesionálny</a:t>
            </a:r>
            <a:r>
              <a:rPr lang="en-US" i="1" dirty="0" smtClean="0">
                <a:latin typeface="Century Gothic" panose="020B0502020202020204" pitchFamily="34" charset="0"/>
              </a:rPr>
              <a:t> </a:t>
            </a:r>
            <a:r>
              <a:rPr lang="en-US" i="1" dirty="0" err="1" smtClean="0">
                <a:latin typeface="Century Gothic" panose="020B0502020202020204" pitchFamily="34" charset="0"/>
              </a:rPr>
              <a:t>rozvoj</a:t>
            </a:r>
            <a:endParaRPr lang="en-US" i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3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úrovne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pokroku</a:t>
            </a:r>
            <a:r>
              <a:rPr 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 marL="256032" lvl="1" indent="0">
              <a:buNone/>
            </a:pPr>
            <a:r>
              <a:rPr lang="en-US" sz="2000" i="1" dirty="0" err="1">
                <a:latin typeface="Century Gothic" panose="020B0502020202020204" pitchFamily="34" charset="0"/>
              </a:rPr>
              <a:t>o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svojiť</a:t>
            </a:r>
            <a:r>
              <a:rPr lang="en-US" sz="2000" i="1" dirty="0" smtClean="0">
                <a:latin typeface="Century Gothic" panose="020B0502020202020204" pitchFamily="34" charset="0"/>
              </a:rPr>
              <a:t> →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prehĺbiť</a:t>
            </a:r>
            <a:r>
              <a:rPr lang="en-US" sz="2000" i="1" dirty="0" smtClean="0">
                <a:latin typeface="Century Gothic" panose="020B0502020202020204" pitchFamily="34" charset="0"/>
              </a:rPr>
              <a:t> →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vytvoriť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učiteľov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21177" t="22506" r="22500" b="22919"/>
          <a:stretch/>
        </p:blipFill>
        <p:spPr>
          <a:xfrm>
            <a:off x="554978" y="1760903"/>
            <a:ext cx="8554188" cy="466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učiteľov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1</a:t>
            </a:r>
            <a:r>
              <a:rPr lang="en-US" sz="2000" b="1" dirty="0">
                <a:latin typeface="Century Gothic" panose="020B0502020202020204" pitchFamily="34" charset="0"/>
              </a:rPr>
              <a:t>) </a:t>
            </a:r>
            <a:r>
              <a:rPr lang="en-US" sz="2000" b="1" dirty="0" err="1">
                <a:latin typeface="Century Gothic" panose="020B0502020202020204" pitchFamily="34" charset="0"/>
              </a:rPr>
              <a:t>Myslenie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orientované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človeka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 smtClean="0">
                <a:latin typeface="Century Gothic" panose="020B0502020202020204" pitchFamily="34" charset="0"/>
              </a:rPr>
              <a:t>/ Human-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centred</a:t>
            </a:r>
            <a:r>
              <a:rPr lang="en-US" sz="2000" i="1" dirty="0" smtClean="0">
                <a:latin typeface="Century Gothic" panose="020B0502020202020204" pitchFamily="34" charset="0"/>
              </a:rPr>
              <a:t> mindset</a:t>
            </a:r>
            <a:endParaRPr lang="en-US" sz="20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hodnoty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kritické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postoje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interakciách</a:t>
            </a:r>
            <a:r>
              <a:rPr lang="en-US" sz="2000" dirty="0" smtClean="0">
                <a:latin typeface="Century Gothic" panose="020B0502020202020204" pitchFamily="34" charset="0"/>
              </a:rPr>
              <a:t> s 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prínosy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riziká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spoločenské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dopady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2)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Etika</a:t>
            </a:r>
            <a:r>
              <a:rPr lang="en-US" sz="2000" b="1" dirty="0" smtClean="0">
                <a:latin typeface="Century Gothic" panose="020B0502020202020204" pitchFamily="34" charset="0"/>
              </a:rPr>
              <a:t> AI </a:t>
            </a:r>
            <a:r>
              <a:rPr lang="en-US" sz="2000" i="1" dirty="0" smtClean="0">
                <a:latin typeface="Century Gothic" panose="020B0502020202020204" pitchFamily="34" charset="0"/>
              </a:rPr>
              <a:t>/ Ethics of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etické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hodnoty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princípy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regulácie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zákony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pravidlá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zručnosti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bezpečné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zodpovedné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využívanie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učiteľov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15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3) </a:t>
            </a:r>
            <a:r>
              <a:rPr lang="pl-PL" sz="2000" b="1" dirty="0" smtClean="0">
                <a:latin typeface="Century Gothic" panose="020B0502020202020204" pitchFamily="34" charset="0"/>
              </a:rPr>
              <a:t>Základy </a:t>
            </a:r>
            <a:r>
              <a:rPr lang="pl-PL" sz="2000" b="1" dirty="0">
                <a:latin typeface="Century Gothic" panose="020B0502020202020204" pitchFamily="34" charset="0"/>
              </a:rPr>
              <a:t>a </a:t>
            </a:r>
            <a:r>
              <a:rPr lang="pl-PL" sz="2000" b="1" dirty="0" smtClean="0">
                <a:latin typeface="Century Gothic" panose="020B0502020202020204" pitchFamily="34" charset="0"/>
              </a:rPr>
              <a:t>aplikácie</a:t>
            </a:r>
            <a:r>
              <a:rPr lang="en-US" sz="2000" b="1" dirty="0" smtClean="0">
                <a:latin typeface="Century Gothic" panose="020B0502020202020204" pitchFamily="34" charset="0"/>
              </a:rPr>
              <a:t> AI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 smtClean="0">
                <a:latin typeface="Century Gothic" panose="020B0502020202020204" pitchFamily="34" charset="0"/>
              </a:rPr>
              <a:t>/ AI foundations and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definícia</a:t>
            </a:r>
            <a:r>
              <a:rPr lang="en-US" sz="2000" dirty="0" smtClean="0">
                <a:latin typeface="Century Gothic" panose="020B0502020202020204" pitchFamily="34" charset="0"/>
              </a:rPr>
              <a:t> AI, </a:t>
            </a:r>
            <a:r>
              <a:rPr lang="en-US" sz="2000" dirty="0" err="1" smtClean="0">
                <a:latin typeface="Century Gothic" panose="020B0502020202020204" pitchFamily="34" charset="0"/>
              </a:rPr>
              <a:t>základné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princípy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kategórie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technológií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zručnosti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hodnotenie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nástrojov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práca</a:t>
            </a:r>
            <a:r>
              <a:rPr lang="en-US" sz="2000" dirty="0" smtClean="0">
                <a:latin typeface="Century Gothic" panose="020B0502020202020204" pitchFamily="34" charset="0"/>
              </a:rPr>
              <a:t> s AI </a:t>
            </a:r>
            <a:r>
              <a:rPr lang="en-US" sz="2000" dirty="0" err="1" smtClean="0">
                <a:latin typeface="Century Gothic" panose="020B0502020202020204" pitchFamily="34" charset="0"/>
              </a:rPr>
              <a:t>nástrojmi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4)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Pedagogika</a:t>
            </a:r>
            <a:r>
              <a:rPr lang="en-US" sz="2000" b="1" dirty="0" smtClean="0">
                <a:latin typeface="Century Gothic" panose="020B0502020202020204" pitchFamily="34" charset="0"/>
              </a:rPr>
              <a:t> AI </a:t>
            </a:r>
            <a:r>
              <a:rPr lang="en-US" sz="2000" i="1" dirty="0" smtClean="0">
                <a:latin typeface="Century Gothic" panose="020B0502020202020204" pitchFamily="34" charset="0"/>
              </a:rPr>
              <a:t>/ AI pedagogy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kompetencie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výber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validáciu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nástrojov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schopnosť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kriticky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posúdiť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kedy</a:t>
            </a:r>
            <a:r>
              <a:rPr lang="en-US" sz="2000" dirty="0" smtClean="0">
                <a:latin typeface="Century Gothic" panose="020B0502020202020204" pitchFamily="34" charset="0"/>
              </a:rPr>
              <a:t> a ako </a:t>
            </a:r>
            <a:r>
              <a:rPr lang="en-US" sz="2000" dirty="0" err="1" smtClean="0">
                <a:latin typeface="Century Gothic" panose="020B0502020202020204" pitchFamily="34" charset="0"/>
              </a:rPr>
              <a:t>používať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realizácia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výučbových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praktík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učiteľov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1619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5) AI pre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profesionálny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rozvoj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 smtClean="0">
                <a:latin typeface="Century Gothic" panose="020B0502020202020204" pitchFamily="34" charset="0"/>
              </a:rPr>
              <a:t>/ AI for professional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schopnosť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využívať</a:t>
            </a:r>
            <a:r>
              <a:rPr lang="en-US" sz="2000" dirty="0">
                <a:latin typeface="Century Gothic" panose="020B0502020202020204" pitchFamily="34" charset="0"/>
              </a:rPr>
              <a:t> AI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hodnotenie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vlastných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vzdelávacích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potrieb</a:t>
            </a:r>
            <a:endParaRPr lang="en-US" sz="20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podpora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motivácie</a:t>
            </a:r>
            <a:r>
              <a:rPr lang="en-US" sz="2000" dirty="0">
                <a:latin typeface="Century Gothic" panose="020B0502020202020204" pitchFamily="34" charset="0"/>
              </a:rPr>
              <a:t> pre </a:t>
            </a:r>
            <a:r>
              <a:rPr lang="en-US" sz="2000" dirty="0" err="1">
                <a:latin typeface="Century Gothic" panose="020B0502020202020204" pitchFamily="34" charset="0"/>
              </a:rPr>
              <a:t>celoživotné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učenie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0392" t="12685" r="21863" b="32092"/>
          <a:stretch/>
        </p:blipFill>
        <p:spPr>
          <a:xfrm>
            <a:off x="5425114" y="3431179"/>
            <a:ext cx="6653674" cy="3579221"/>
          </a:xfrm>
          <a:prstGeom prst="rect">
            <a:avLst/>
          </a:prstGeom>
        </p:spPr>
      </p:pic>
      <p:sp>
        <p:nvSpPr>
          <p:cNvPr id="5" name="Zástupný objekt pre obsah 2"/>
          <p:cNvSpPr txBox="1">
            <a:spLocks/>
          </p:cNvSpPr>
          <p:nvPr/>
        </p:nvSpPr>
        <p:spPr>
          <a:xfrm>
            <a:off x="676656" y="4963886"/>
            <a:ext cx="4365607" cy="16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err="1" smtClean="0">
                <a:latin typeface="Century Gothic" panose="020B0502020202020204" pitchFamily="34" charset="0"/>
              </a:rPr>
              <a:t>Kompetencie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ciele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príklady</a:t>
            </a:r>
            <a:r>
              <a:rPr lang="en-US" sz="2000" dirty="0" smtClean="0">
                <a:latin typeface="Century Gothic" panose="020B0502020202020204" pitchFamily="34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Century Gothic" panose="020B0502020202020204" pitchFamily="34" charset="0"/>
                <a:hlinkClick r:id="rId3"/>
              </a:rPr>
              <a:t>https://unesdoc.unesco.org/ark:/48223/pf0000391104/PDF/391104eng.pdf.multi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- </a:t>
            </a:r>
            <a:r>
              <a:rPr lang="en-US" sz="2000" dirty="0" err="1" smtClean="0">
                <a:latin typeface="Century Gothic" panose="020B0502020202020204" pitchFamily="34" charset="0"/>
              </a:rPr>
              <a:t>kapitola</a:t>
            </a:r>
            <a:r>
              <a:rPr lang="en-US" sz="2000" dirty="0" smtClean="0">
                <a:latin typeface="Century Gothic" panose="020B0502020202020204" pitchFamily="34" charset="0"/>
              </a:rPr>
              <a:t> 4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 smtClean="0">
                <a:latin typeface="Century Gothic" panose="020B0502020202020204" pitchFamily="34" charset="0"/>
              </a:rPr>
              <a:t>študentov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0"/>
            <a:ext cx="11132167" cy="461554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sk-SK" sz="2000" dirty="0">
                <a:latin typeface="Century Gothic" panose="020B0502020202020204" pitchFamily="34" charset="0"/>
              </a:rPr>
              <a:t>poznatky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sk-SK" sz="2000" dirty="0">
                <a:latin typeface="Century Gothic" panose="020B0502020202020204" pitchFamily="34" charset="0"/>
              </a:rPr>
              <a:t>zručnosti</a:t>
            </a:r>
            <a:r>
              <a:rPr lang="en-US" sz="2000" dirty="0">
                <a:latin typeface="Century Gothic" panose="020B0502020202020204" pitchFamily="34" charset="0"/>
              </a:rPr>
              <a:t> a </a:t>
            </a:r>
            <a:r>
              <a:rPr lang="en-US" sz="2000" dirty="0" err="1">
                <a:latin typeface="Century Gothic" panose="020B0502020202020204" pitchFamily="34" charset="0"/>
              </a:rPr>
              <a:t>hodnoty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ktoré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by </a:t>
            </a:r>
            <a:r>
              <a:rPr lang="en-US" sz="2000" dirty="0" err="1" smtClean="0">
                <a:latin typeface="Century Gothic" panose="020B0502020202020204" pitchFamily="34" charset="0"/>
              </a:rPr>
              <a:t>si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mali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študenti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osvojiť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v </a:t>
            </a:r>
            <a:r>
              <a:rPr lang="en-US" sz="2000" dirty="0" err="1">
                <a:latin typeface="Century Gothic" panose="020B0502020202020204" pitchFamily="34" charset="0"/>
              </a:rPr>
              <a:t>ére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založený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vízii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študentov</a:t>
            </a:r>
            <a:r>
              <a:rPr lang="en-US" sz="2000" dirty="0">
                <a:latin typeface="Century Gothic" panose="020B0502020202020204" pitchFamily="34" charset="0"/>
              </a:rPr>
              <a:t> ako </a:t>
            </a:r>
            <a:r>
              <a:rPr lang="en-US" sz="2000" dirty="0" err="1">
                <a:latin typeface="Century Gothic" panose="020B0502020202020204" pitchFamily="34" charset="0"/>
              </a:rPr>
              <a:t>spoluautorov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AI a </a:t>
            </a:r>
            <a:r>
              <a:rPr lang="en-US" sz="2000" dirty="0" err="1">
                <a:latin typeface="Century Gothic" panose="020B0502020202020204" pitchFamily="34" charset="0"/>
              </a:rPr>
              <a:t>zodpovedných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občanov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dôraz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kritické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hodnotenie</a:t>
            </a:r>
            <a:r>
              <a:rPr lang="en-US" sz="2000" dirty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riešení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uvedomenie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občianskych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povinností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12 </a:t>
            </a:r>
            <a:r>
              <a:rPr lang="en-US" sz="2000" b="1" dirty="0" err="1">
                <a:latin typeface="Century Gothic" panose="020B0502020202020204" pitchFamily="34" charset="0"/>
              </a:rPr>
              <a:t>kompetencií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rozdelených</a:t>
            </a:r>
            <a:r>
              <a:rPr lang="en-US" sz="2000" b="1" dirty="0">
                <a:latin typeface="Century Gothic" panose="020B0502020202020204" pitchFamily="34" charset="0"/>
              </a:rPr>
              <a:t> do </a:t>
            </a:r>
            <a:r>
              <a:rPr lang="en-US" sz="2000" b="1" dirty="0" smtClean="0">
                <a:latin typeface="Century Gothic" panose="020B0502020202020204" pitchFamily="34" charset="0"/>
              </a:rPr>
              <a:t>4 </a:t>
            </a:r>
            <a:r>
              <a:rPr lang="en-US" sz="2000" b="1" dirty="0" err="1">
                <a:latin typeface="Century Gothic" panose="020B0502020202020204" pitchFamily="34" charset="0"/>
              </a:rPr>
              <a:t>oblastí</a:t>
            </a:r>
            <a:r>
              <a:rPr lang="en-US" sz="2000" b="1" dirty="0">
                <a:latin typeface="Century Gothic" panose="020B0502020202020204" pitchFamily="34" charset="0"/>
              </a:rPr>
              <a:t>:</a:t>
            </a:r>
          </a:p>
          <a:p>
            <a:pPr lvl="2" indent="-342900">
              <a:buFont typeface="+mj-lt"/>
              <a:buAutoNum type="arabicParenR"/>
            </a:pPr>
            <a:r>
              <a:rPr lang="en-US" dirty="0" err="1" smtClean="0">
                <a:latin typeface="Century Gothic" panose="020B0502020202020204" pitchFamily="34" charset="0"/>
              </a:rPr>
              <a:t>Myslenie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orientované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 smtClean="0">
                <a:latin typeface="Century Gothic" panose="020B0502020202020204" pitchFamily="34" charset="0"/>
              </a:rPr>
              <a:t>človeka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2" indent="-342900">
              <a:buFont typeface="+mj-lt"/>
              <a:buAutoNum type="arabicParenR"/>
            </a:pPr>
            <a:r>
              <a:rPr lang="en-US" dirty="0" err="1" smtClean="0">
                <a:latin typeface="Century Gothic" panose="020B0502020202020204" pitchFamily="34" charset="0"/>
              </a:rPr>
              <a:t>Etika</a:t>
            </a:r>
            <a:r>
              <a:rPr lang="en-US" dirty="0" smtClean="0">
                <a:latin typeface="Century Gothic" panose="020B0502020202020204" pitchFamily="34" charset="0"/>
              </a:rPr>
              <a:t> AI</a:t>
            </a:r>
          </a:p>
          <a:p>
            <a:pPr lvl="2" indent="-342900">
              <a:buFont typeface="+mj-lt"/>
              <a:buAutoNum type="arabicParenR"/>
            </a:pPr>
            <a:r>
              <a:rPr lang="en-US" dirty="0" err="1" smtClean="0">
                <a:latin typeface="Century Gothic" panose="020B0502020202020204" pitchFamily="34" charset="0"/>
              </a:rPr>
              <a:t>Techniky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 </a:t>
            </a:r>
            <a:r>
              <a:rPr lang="en-US" dirty="0" err="1">
                <a:latin typeface="Century Gothic" panose="020B0502020202020204" pitchFamily="34" charset="0"/>
              </a:rPr>
              <a:t>aplikácie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AI</a:t>
            </a:r>
          </a:p>
          <a:p>
            <a:pPr lvl="2" indent="-342900">
              <a:buFont typeface="+mj-lt"/>
              <a:buAutoNum type="arabicParenR"/>
            </a:pPr>
            <a:r>
              <a:rPr lang="en-US" dirty="0" err="1" smtClean="0">
                <a:latin typeface="Century Gothic" panose="020B0502020202020204" pitchFamily="34" charset="0"/>
              </a:rPr>
              <a:t>Návrh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AI </a:t>
            </a:r>
            <a:r>
              <a:rPr lang="en-US" dirty="0" err="1">
                <a:latin typeface="Century Gothic" panose="020B0502020202020204" pitchFamily="34" charset="0"/>
              </a:rPr>
              <a:t>systémov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3 </a:t>
            </a:r>
            <a:r>
              <a:rPr lang="en-US" sz="2000" b="1" dirty="0" err="1">
                <a:latin typeface="Century Gothic" panose="020B0502020202020204" pitchFamily="34" charset="0"/>
              </a:rPr>
              <a:t>úrovne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pokroku</a:t>
            </a:r>
            <a:r>
              <a:rPr 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 marL="256032" lvl="1" indent="0">
              <a:buNone/>
            </a:pPr>
            <a:r>
              <a:rPr lang="en-US" sz="2000" i="1" dirty="0" err="1" smtClean="0">
                <a:latin typeface="Century Gothic" panose="020B0502020202020204" pitchFamily="34" charset="0"/>
              </a:rPr>
              <a:t>porozumieť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i="1" dirty="0" smtClean="0">
                <a:latin typeface="Century Gothic" panose="020B0502020202020204" pitchFamily="34" charset="0"/>
              </a:rPr>
              <a:t>→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aplikovať</a:t>
            </a:r>
            <a:r>
              <a:rPr lang="en-US" sz="2000" i="1" dirty="0" smtClean="0">
                <a:latin typeface="Century Gothic" panose="020B0502020202020204" pitchFamily="34" charset="0"/>
              </a:rPr>
              <a:t> → </a:t>
            </a:r>
            <a:r>
              <a:rPr lang="en-US" sz="2000" i="1" dirty="0" err="1" smtClean="0">
                <a:latin typeface="Century Gothic" panose="020B0502020202020204" pitchFamily="34" charset="0"/>
              </a:rPr>
              <a:t>tvoriť</a:t>
            </a:r>
            <a:endParaRPr lang="en-US" sz="20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študentov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19781" t="19474" r="20570" b="32027"/>
          <a:stretch/>
        </p:blipFill>
        <p:spPr>
          <a:xfrm>
            <a:off x="621380" y="1849402"/>
            <a:ext cx="9324725" cy="42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8572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AI </a:t>
            </a:r>
            <a:r>
              <a:rPr lang="en-US" sz="4000" dirty="0" err="1">
                <a:latin typeface="Century Gothic" panose="020B0502020202020204" pitchFamily="34" charset="0"/>
              </a:rPr>
              <a:t>kompetenčný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dirty="0" err="1">
                <a:latin typeface="Century Gothic" panose="020B0502020202020204" pitchFamily="34" charset="0"/>
              </a:rPr>
              <a:t>rámec</a:t>
            </a:r>
            <a:r>
              <a:rPr lang="en-US" sz="4000" dirty="0">
                <a:latin typeface="Century Gothic" panose="020B0502020202020204" pitchFamily="34" charset="0"/>
              </a:rPr>
              <a:t> pre </a:t>
            </a:r>
            <a:r>
              <a:rPr lang="en-US" sz="4000" b="1" dirty="0" err="1">
                <a:latin typeface="Century Gothic" panose="020B0502020202020204" pitchFamily="34" charset="0"/>
              </a:rPr>
              <a:t>študentov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6656" y="2011681"/>
            <a:ext cx="10753725" cy="4068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entury Gothic" panose="020B0502020202020204" pitchFamily="34" charset="0"/>
              </a:rPr>
              <a:t>1)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Myslenie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orientované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</a:rPr>
              <a:t>na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človeka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US" sz="2000" i="1" dirty="0">
                <a:latin typeface="Century Gothic" panose="020B0502020202020204" pitchFamily="34" charset="0"/>
              </a:rPr>
              <a:t>/ Human-</a:t>
            </a:r>
            <a:r>
              <a:rPr lang="en-US" sz="2000" i="1" dirty="0" err="1">
                <a:latin typeface="Century Gothic" panose="020B0502020202020204" pitchFamily="34" charset="0"/>
              </a:rPr>
              <a:t>centred</a:t>
            </a:r>
            <a:r>
              <a:rPr lang="en-US" sz="2000" i="1" dirty="0">
                <a:latin typeface="Century Gothic" panose="020B0502020202020204" pitchFamily="34" charset="0"/>
              </a:rPr>
              <a:t> mindset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kritické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myslenie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vhodnosť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použitia</a:t>
            </a:r>
            <a:r>
              <a:rPr lang="en-US" sz="2000" dirty="0" smtClean="0">
                <a:latin typeface="Century Gothic" panose="020B0502020202020204" pitchFamily="34" charset="0"/>
              </a:rPr>
              <a:t> AI, </a:t>
            </a:r>
            <a:r>
              <a:rPr lang="en-US" sz="2000" dirty="0" err="1" smtClean="0">
                <a:latin typeface="Century Gothic" panose="020B0502020202020204" pitchFamily="34" charset="0"/>
              </a:rPr>
              <a:t>interakcia</a:t>
            </a:r>
            <a:r>
              <a:rPr lang="en-US" sz="2000" dirty="0" smtClean="0">
                <a:latin typeface="Century Gothic" panose="020B0502020202020204" pitchFamily="34" charset="0"/>
              </a:rPr>
              <a:t> s AI, </a:t>
            </a:r>
            <a:r>
              <a:rPr lang="en-US" sz="2000" dirty="0" err="1" smtClean="0">
                <a:latin typeface="Century Gothic" panose="020B0502020202020204" pitchFamily="34" charset="0"/>
              </a:rPr>
              <a:t>dopady</a:t>
            </a:r>
            <a:r>
              <a:rPr lang="en-US" sz="2000" dirty="0" smtClean="0">
                <a:latin typeface="Century Gothic" panose="020B0502020202020204" pitchFamily="34" charset="0"/>
              </a:rPr>
              <a:t> AI </a:t>
            </a:r>
            <a:r>
              <a:rPr lang="en-US" sz="2000" dirty="0" err="1" smtClean="0">
                <a:latin typeface="Century Gothic" panose="020B0502020202020204" pitchFamily="34" charset="0"/>
              </a:rPr>
              <a:t>na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spoločnosť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entury Gothic" panose="020B0502020202020204" pitchFamily="34" charset="0"/>
              </a:rPr>
              <a:t>2) </a:t>
            </a:r>
            <a:r>
              <a:rPr lang="en-US" sz="2000" b="1" dirty="0" err="1">
                <a:latin typeface="Century Gothic" panose="020B0502020202020204" pitchFamily="34" charset="0"/>
              </a:rPr>
              <a:t>Etika</a:t>
            </a:r>
            <a:r>
              <a:rPr lang="en-US" sz="2000" b="1" dirty="0">
                <a:latin typeface="Century Gothic" panose="020B0502020202020204" pitchFamily="34" charset="0"/>
              </a:rPr>
              <a:t> AI </a:t>
            </a:r>
            <a:r>
              <a:rPr lang="en-US" sz="2000" i="1" dirty="0">
                <a:latin typeface="Century Gothic" panose="020B0502020202020204" pitchFamily="34" charset="0"/>
              </a:rPr>
              <a:t>/ Ethics of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osvojenie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si</a:t>
            </a:r>
            <a:r>
              <a:rPr lang="en-US" sz="2000" dirty="0" smtClean="0">
                <a:latin typeface="Century Gothic" panose="020B0502020202020204" pitchFamily="34" charset="0"/>
              </a:rPr>
              <a:t> a </a:t>
            </a:r>
            <a:r>
              <a:rPr lang="en-US" sz="2000" dirty="0" err="1" smtClean="0">
                <a:latin typeface="Century Gothic" panose="020B0502020202020204" pitchFamily="34" charset="0"/>
              </a:rPr>
              <a:t>dodržiavanie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etických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princípov</a:t>
            </a:r>
            <a:r>
              <a:rPr lang="en-US" sz="2000" dirty="0" smtClean="0">
                <a:latin typeface="Century Gothic" panose="020B0502020202020204" pitchFamily="34" charset="0"/>
              </a:rPr>
              <a:t> 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schopnosť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posúdiť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či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AI </a:t>
            </a:r>
            <a:r>
              <a:rPr lang="en-US" sz="2000" dirty="0" err="1">
                <a:latin typeface="Century Gothic" panose="020B0502020202020204" pitchFamily="34" charset="0"/>
              </a:rPr>
              <a:t>nástroj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neporušuje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ľudské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hodnoty</a:t>
            </a:r>
            <a:r>
              <a:rPr lang="en-US" sz="2000" dirty="0">
                <a:latin typeface="Century Gothic" panose="020B0502020202020204" pitchFamily="34" charset="0"/>
              </a:rPr>
              <a:t> a </a:t>
            </a:r>
            <a:r>
              <a:rPr lang="en-US" sz="2000" dirty="0" err="1">
                <a:latin typeface="Century Gothic" panose="020B0502020202020204" pitchFamily="34" charset="0"/>
              </a:rPr>
              <a:t>práva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TM03457491[[fn=Metropola]]</Template>
  <TotalTime>768</TotalTime>
  <Words>457</Words>
  <Application>Microsoft Office PowerPoint</Application>
  <PresentationFormat>Širokouhlá</PresentationFormat>
  <Paragraphs>77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Century Gothic</vt:lpstr>
      <vt:lpstr>Metropola</vt:lpstr>
      <vt:lpstr>AI kompetenčný rámec pre učiteľov a študentov</vt:lpstr>
      <vt:lpstr>AI kompetenčný rámec pre učiteľov</vt:lpstr>
      <vt:lpstr>AI kompetenčný rámec pre učiteľov</vt:lpstr>
      <vt:lpstr>AI kompetenčný rámec pre učiteľov</vt:lpstr>
      <vt:lpstr>AI kompetenčný rámec pre učiteľov</vt:lpstr>
      <vt:lpstr>AI kompetenčný rámec pre učiteľov</vt:lpstr>
      <vt:lpstr>AI kompetenčný rámec pre študentov</vt:lpstr>
      <vt:lpstr>AI kompetenčný rámec pre študentov</vt:lpstr>
      <vt:lpstr>AI kompetenčný rámec pre študentov</vt:lpstr>
      <vt:lpstr>AI kompetenčný rámec pre študentov</vt:lpstr>
      <vt:lpstr>AI kompetenčný rámec pre študentov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competency framework for teachers &amp; students</dc:title>
  <dc:creator>Dominika Kotlárová</dc:creator>
  <cp:lastModifiedBy>Dominika Kotlárová</cp:lastModifiedBy>
  <cp:revision>35</cp:revision>
  <dcterms:created xsi:type="dcterms:W3CDTF">2024-11-26T06:51:19Z</dcterms:created>
  <dcterms:modified xsi:type="dcterms:W3CDTF">2024-11-26T19:39:33Z</dcterms:modified>
</cp:coreProperties>
</file>